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8" r:id="rId2"/>
    <p:sldId id="290" r:id="rId3"/>
    <p:sldId id="256" r:id="rId4"/>
    <p:sldId id="287" r:id="rId5"/>
    <p:sldId id="259" r:id="rId6"/>
    <p:sldId id="260" r:id="rId7"/>
    <p:sldId id="261" r:id="rId8"/>
    <p:sldId id="263" r:id="rId9"/>
    <p:sldId id="262" r:id="rId10"/>
    <p:sldId id="284" r:id="rId11"/>
    <p:sldId id="285" r:id="rId12"/>
    <p:sldId id="282" r:id="rId13"/>
    <p:sldId id="283" r:id="rId14"/>
    <p:sldId id="286" r:id="rId15"/>
    <p:sldId id="264" r:id="rId16"/>
    <p:sldId id="274" r:id="rId17"/>
    <p:sldId id="275" r:id="rId18"/>
    <p:sldId id="279" r:id="rId19"/>
    <p:sldId id="280" r:id="rId20"/>
    <p:sldId id="281" r:id="rId21"/>
    <p:sldId id="265" r:id="rId22"/>
    <p:sldId id="273" r:id="rId23"/>
    <p:sldId id="272" r:id="rId24"/>
    <p:sldId id="270" r:id="rId25"/>
    <p:sldId id="271" r:id="rId26"/>
    <p:sldId id="266" r:id="rId27"/>
    <p:sldId id="267" r:id="rId28"/>
    <p:sldId id="26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33" autoAdjust="0"/>
    <p:restoredTop sz="94660"/>
  </p:normalViewPr>
  <p:slideViewPr>
    <p:cSldViewPr snapToGrid="0">
      <p:cViewPr varScale="1">
        <p:scale>
          <a:sx n="113" d="100"/>
          <a:sy n="113" d="100"/>
        </p:scale>
        <p:origin x="176"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image" Target="../media/image4.jpg"/><Relationship Id="rId4" Type="http://schemas.openxmlformats.org/officeDocument/2006/relationships/image" Target="../media/image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image" Target="../media/image4.jpg"/><Relationship Id="rId4"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ECE379-42E1-4B8B-B8C2-FF2308FA548C}" type="doc">
      <dgm:prSet loTypeId="urn:microsoft.com/office/officeart/2005/8/layout/hProcess10" loCatId="process" qsTypeId="urn:microsoft.com/office/officeart/2005/8/quickstyle/simple1" qsCatId="simple" csTypeId="urn:microsoft.com/office/officeart/2005/8/colors/accent1_2" csCatId="accent1" phldr="1"/>
      <dgm:spPr/>
    </dgm:pt>
    <dgm:pt modelId="{D6147C4F-68E9-4A75-9834-78D0571EE2AD}">
      <dgm:prSet phldrT="[Text]"/>
      <dgm:spPr/>
      <dgm:t>
        <a:bodyPr/>
        <a:lstStyle/>
        <a:p>
          <a:r>
            <a:rPr lang="en-IN" dirty="0"/>
            <a:t>Collection of data from a trusted source</a:t>
          </a:r>
        </a:p>
      </dgm:t>
    </dgm:pt>
    <dgm:pt modelId="{508D2664-D630-4D87-8424-1EE2C6D73657}" type="parTrans" cxnId="{40F763D2-EED9-4B8E-87BB-66B81F563566}">
      <dgm:prSet/>
      <dgm:spPr/>
      <dgm:t>
        <a:bodyPr/>
        <a:lstStyle/>
        <a:p>
          <a:endParaRPr lang="en-IN"/>
        </a:p>
      </dgm:t>
    </dgm:pt>
    <dgm:pt modelId="{B1A808DB-322B-43F5-A8A8-6E4EDB692CBC}" type="sibTrans" cxnId="{40F763D2-EED9-4B8E-87BB-66B81F563566}">
      <dgm:prSet/>
      <dgm:spPr/>
      <dgm:t>
        <a:bodyPr/>
        <a:lstStyle/>
        <a:p>
          <a:endParaRPr lang="en-IN"/>
        </a:p>
      </dgm:t>
    </dgm:pt>
    <dgm:pt modelId="{20EBF281-B2A5-4C49-8727-588F4BD0A890}">
      <dgm:prSet phldrT="[Text]"/>
      <dgm:spPr/>
      <dgm:t>
        <a:bodyPr/>
        <a:lstStyle/>
        <a:p>
          <a:r>
            <a:rPr lang="en-IN" dirty="0"/>
            <a:t>Cleaning of data to remove any null spaces</a:t>
          </a:r>
        </a:p>
      </dgm:t>
    </dgm:pt>
    <dgm:pt modelId="{83ADB3E7-5ACB-4017-9453-5FD305EF265F}" type="parTrans" cxnId="{F6A97999-7201-40D1-986F-C01977AFD272}">
      <dgm:prSet/>
      <dgm:spPr/>
      <dgm:t>
        <a:bodyPr/>
        <a:lstStyle/>
        <a:p>
          <a:endParaRPr lang="en-IN"/>
        </a:p>
      </dgm:t>
    </dgm:pt>
    <dgm:pt modelId="{00899B1B-6916-4490-BC39-D9BB7813D316}" type="sibTrans" cxnId="{F6A97999-7201-40D1-986F-C01977AFD272}">
      <dgm:prSet/>
      <dgm:spPr/>
      <dgm:t>
        <a:bodyPr/>
        <a:lstStyle/>
        <a:p>
          <a:endParaRPr lang="en-IN"/>
        </a:p>
      </dgm:t>
    </dgm:pt>
    <dgm:pt modelId="{FF2DB88D-B8BE-487F-833F-472F9A3D8E71}">
      <dgm:prSet phldrT="[Text]"/>
      <dgm:spPr/>
      <dgm:t>
        <a:bodyPr/>
        <a:lstStyle/>
        <a:p>
          <a:r>
            <a:rPr lang="en-IN" dirty="0"/>
            <a:t>Using Tableau to analyse the data</a:t>
          </a:r>
        </a:p>
      </dgm:t>
    </dgm:pt>
    <dgm:pt modelId="{DA83EFDE-D9F2-4B21-906E-5D46F41687D5}" type="parTrans" cxnId="{A1285413-C64F-4A0B-A32C-F528C2A89894}">
      <dgm:prSet/>
      <dgm:spPr/>
      <dgm:t>
        <a:bodyPr/>
        <a:lstStyle/>
        <a:p>
          <a:endParaRPr lang="en-IN"/>
        </a:p>
      </dgm:t>
    </dgm:pt>
    <dgm:pt modelId="{98BAC71C-A460-4F93-ABC2-E882222276AC}" type="sibTrans" cxnId="{A1285413-C64F-4A0B-A32C-F528C2A89894}">
      <dgm:prSet/>
      <dgm:spPr/>
      <dgm:t>
        <a:bodyPr/>
        <a:lstStyle/>
        <a:p>
          <a:endParaRPr lang="en-IN"/>
        </a:p>
      </dgm:t>
    </dgm:pt>
    <dgm:pt modelId="{B1907548-F39F-46A1-8875-5AA3E497647B}">
      <dgm:prSet phldrT="[Text]"/>
      <dgm:spPr/>
      <dgm:t>
        <a:bodyPr/>
        <a:lstStyle/>
        <a:p>
          <a:r>
            <a:rPr lang="en-IN" dirty="0"/>
            <a:t>Generating the Dashboard and giving deployable insights</a:t>
          </a:r>
        </a:p>
      </dgm:t>
    </dgm:pt>
    <dgm:pt modelId="{795A6635-A251-4944-B733-C4E706856661}" type="parTrans" cxnId="{ED9BC2F0-7CA3-463B-8BC7-704DFEE99C03}">
      <dgm:prSet/>
      <dgm:spPr/>
      <dgm:t>
        <a:bodyPr/>
        <a:lstStyle/>
        <a:p>
          <a:endParaRPr lang="en-IN"/>
        </a:p>
      </dgm:t>
    </dgm:pt>
    <dgm:pt modelId="{6BE95475-7897-43D6-BD04-202BA7CF488A}" type="sibTrans" cxnId="{ED9BC2F0-7CA3-463B-8BC7-704DFEE99C03}">
      <dgm:prSet/>
      <dgm:spPr/>
      <dgm:t>
        <a:bodyPr/>
        <a:lstStyle/>
        <a:p>
          <a:endParaRPr lang="en-IN"/>
        </a:p>
      </dgm:t>
    </dgm:pt>
    <dgm:pt modelId="{537284A9-59C3-47DA-A189-08C4BD3AFB3C}" type="pres">
      <dgm:prSet presAssocID="{3BECE379-42E1-4B8B-B8C2-FF2308FA548C}" presName="Name0" presStyleCnt="0">
        <dgm:presLayoutVars>
          <dgm:dir/>
          <dgm:resizeHandles val="exact"/>
        </dgm:presLayoutVars>
      </dgm:prSet>
      <dgm:spPr/>
    </dgm:pt>
    <dgm:pt modelId="{CDD461B9-3478-46A9-A61D-D88C5A99E573}" type="pres">
      <dgm:prSet presAssocID="{D6147C4F-68E9-4A75-9834-78D0571EE2AD}" presName="composite" presStyleCnt="0"/>
      <dgm:spPr/>
    </dgm:pt>
    <dgm:pt modelId="{8A18F681-75F3-45E1-B4D5-4297269E0E44}" type="pres">
      <dgm:prSet presAssocID="{D6147C4F-68E9-4A75-9834-78D0571EE2AD}" presName="imagSh" presStyleLbl="b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454B7FD9-0A12-469B-AC00-8F3A8BF71D14}" type="pres">
      <dgm:prSet presAssocID="{D6147C4F-68E9-4A75-9834-78D0571EE2AD}" presName="txNode" presStyleLbl="node1" presStyleIdx="0" presStyleCnt="4">
        <dgm:presLayoutVars>
          <dgm:bulletEnabled val="1"/>
        </dgm:presLayoutVars>
      </dgm:prSet>
      <dgm:spPr/>
    </dgm:pt>
    <dgm:pt modelId="{0F55E731-0D74-4415-B3EF-0DDD98DA4DB8}" type="pres">
      <dgm:prSet presAssocID="{B1A808DB-322B-43F5-A8A8-6E4EDB692CBC}" presName="sibTrans" presStyleLbl="sibTrans2D1" presStyleIdx="0" presStyleCnt="3"/>
      <dgm:spPr/>
    </dgm:pt>
    <dgm:pt modelId="{F4E2DC7A-B641-46C1-89BE-C518B387CDC5}" type="pres">
      <dgm:prSet presAssocID="{B1A808DB-322B-43F5-A8A8-6E4EDB692CBC}" presName="connTx" presStyleLbl="sibTrans2D1" presStyleIdx="0" presStyleCnt="3"/>
      <dgm:spPr/>
    </dgm:pt>
    <dgm:pt modelId="{C6ACF7A6-B9F6-4A9B-9B11-BC5244C13E69}" type="pres">
      <dgm:prSet presAssocID="{20EBF281-B2A5-4C49-8727-588F4BD0A890}" presName="composite" presStyleCnt="0"/>
      <dgm:spPr/>
    </dgm:pt>
    <dgm:pt modelId="{B31C2E93-0A34-4754-AFBC-9ECB5ADCB76D}" type="pres">
      <dgm:prSet presAssocID="{20EBF281-B2A5-4C49-8727-588F4BD0A890}" presName="imagSh" presStyleLbl="b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A8DAB78E-4361-4481-A732-4E088F759213}" type="pres">
      <dgm:prSet presAssocID="{20EBF281-B2A5-4C49-8727-588F4BD0A890}" presName="txNode" presStyleLbl="node1" presStyleIdx="1" presStyleCnt="4">
        <dgm:presLayoutVars>
          <dgm:bulletEnabled val="1"/>
        </dgm:presLayoutVars>
      </dgm:prSet>
      <dgm:spPr/>
    </dgm:pt>
    <dgm:pt modelId="{CFEE6D4F-CD20-45F3-816C-20E3E637492C}" type="pres">
      <dgm:prSet presAssocID="{00899B1B-6916-4490-BC39-D9BB7813D316}" presName="sibTrans" presStyleLbl="sibTrans2D1" presStyleIdx="1" presStyleCnt="3"/>
      <dgm:spPr/>
    </dgm:pt>
    <dgm:pt modelId="{26F978A7-F2C2-4B87-A286-01B41848A4FC}" type="pres">
      <dgm:prSet presAssocID="{00899B1B-6916-4490-BC39-D9BB7813D316}" presName="connTx" presStyleLbl="sibTrans2D1" presStyleIdx="1" presStyleCnt="3"/>
      <dgm:spPr/>
    </dgm:pt>
    <dgm:pt modelId="{7F3470B3-9676-4D68-90C6-8A637F3B5BA5}" type="pres">
      <dgm:prSet presAssocID="{FF2DB88D-B8BE-487F-833F-472F9A3D8E71}" presName="composite" presStyleCnt="0"/>
      <dgm:spPr/>
    </dgm:pt>
    <dgm:pt modelId="{28BA1572-03D6-46A9-86AD-6FA4843D500C}" type="pres">
      <dgm:prSet presAssocID="{FF2DB88D-B8BE-487F-833F-472F9A3D8E71}" presName="imagSh" presStyleLbl="b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B756CBBB-17E6-4D2A-B08D-0A214FAB6E87}" type="pres">
      <dgm:prSet presAssocID="{FF2DB88D-B8BE-487F-833F-472F9A3D8E71}" presName="txNode" presStyleLbl="node1" presStyleIdx="2" presStyleCnt="4">
        <dgm:presLayoutVars>
          <dgm:bulletEnabled val="1"/>
        </dgm:presLayoutVars>
      </dgm:prSet>
      <dgm:spPr/>
    </dgm:pt>
    <dgm:pt modelId="{D21E778F-4B11-4A6C-9606-4FB6E06BE3E3}" type="pres">
      <dgm:prSet presAssocID="{98BAC71C-A460-4F93-ABC2-E882222276AC}" presName="sibTrans" presStyleLbl="sibTrans2D1" presStyleIdx="2" presStyleCnt="3"/>
      <dgm:spPr/>
    </dgm:pt>
    <dgm:pt modelId="{F0C87C48-AD6D-4CF0-889F-00FFF329E3F1}" type="pres">
      <dgm:prSet presAssocID="{98BAC71C-A460-4F93-ABC2-E882222276AC}" presName="connTx" presStyleLbl="sibTrans2D1" presStyleIdx="2" presStyleCnt="3"/>
      <dgm:spPr/>
    </dgm:pt>
    <dgm:pt modelId="{B45AE9D3-6A1B-49DA-8125-76E65CFE8277}" type="pres">
      <dgm:prSet presAssocID="{B1907548-F39F-46A1-8875-5AA3E497647B}" presName="composite" presStyleCnt="0"/>
      <dgm:spPr/>
    </dgm:pt>
    <dgm:pt modelId="{16BB6690-8C21-4768-B8E8-2077707EAEA9}" type="pres">
      <dgm:prSet presAssocID="{B1907548-F39F-46A1-8875-5AA3E497647B}" presName="imagSh" presStyleLbl="b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13000" r="-13000"/>
          </a:stretch>
        </a:blipFill>
      </dgm:spPr>
    </dgm:pt>
    <dgm:pt modelId="{90ACAD7D-1216-444B-B7E8-93C2626FEBBE}" type="pres">
      <dgm:prSet presAssocID="{B1907548-F39F-46A1-8875-5AA3E497647B}" presName="txNode" presStyleLbl="node1" presStyleIdx="3" presStyleCnt="4">
        <dgm:presLayoutVars>
          <dgm:bulletEnabled val="1"/>
        </dgm:presLayoutVars>
      </dgm:prSet>
      <dgm:spPr/>
    </dgm:pt>
  </dgm:ptLst>
  <dgm:cxnLst>
    <dgm:cxn modelId="{A1285413-C64F-4A0B-A32C-F528C2A89894}" srcId="{3BECE379-42E1-4B8B-B8C2-FF2308FA548C}" destId="{FF2DB88D-B8BE-487F-833F-472F9A3D8E71}" srcOrd="2" destOrd="0" parTransId="{DA83EFDE-D9F2-4B21-906E-5D46F41687D5}" sibTransId="{98BAC71C-A460-4F93-ABC2-E882222276AC}"/>
    <dgm:cxn modelId="{B6BA0C1F-283D-4808-AE1F-6D8759071AC5}" type="presOf" srcId="{00899B1B-6916-4490-BC39-D9BB7813D316}" destId="{CFEE6D4F-CD20-45F3-816C-20E3E637492C}" srcOrd="0" destOrd="0" presId="urn:microsoft.com/office/officeart/2005/8/layout/hProcess10"/>
    <dgm:cxn modelId="{074EBB3F-9303-41BE-8511-ECBBCCD47123}" type="presOf" srcId="{B1907548-F39F-46A1-8875-5AA3E497647B}" destId="{90ACAD7D-1216-444B-B7E8-93C2626FEBBE}" srcOrd="0" destOrd="0" presId="urn:microsoft.com/office/officeart/2005/8/layout/hProcess10"/>
    <dgm:cxn modelId="{D741C042-29A9-4AA2-9AF4-ADEDE7AC3016}" type="presOf" srcId="{FF2DB88D-B8BE-487F-833F-472F9A3D8E71}" destId="{B756CBBB-17E6-4D2A-B08D-0A214FAB6E87}" srcOrd="0" destOrd="0" presId="urn:microsoft.com/office/officeart/2005/8/layout/hProcess10"/>
    <dgm:cxn modelId="{FF32E761-21FF-4365-B52B-88F79ACF10CA}" type="presOf" srcId="{98BAC71C-A460-4F93-ABC2-E882222276AC}" destId="{D21E778F-4B11-4A6C-9606-4FB6E06BE3E3}" srcOrd="0" destOrd="0" presId="urn:microsoft.com/office/officeart/2005/8/layout/hProcess10"/>
    <dgm:cxn modelId="{F0266A7D-9BB8-46AF-AB71-C19FB189B1C4}" type="presOf" srcId="{98BAC71C-A460-4F93-ABC2-E882222276AC}" destId="{F0C87C48-AD6D-4CF0-889F-00FFF329E3F1}" srcOrd="1" destOrd="0" presId="urn:microsoft.com/office/officeart/2005/8/layout/hProcess10"/>
    <dgm:cxn modelId="{BD10AE85-6049-41E4-BD6D-461760567BE4}" type="presOf" srcId="{D6147C4F-68E9-4A75-9834-78D0571EE2AD}" destId="{454B7FD9-0A12-469B-AC00-8F3A8BF71D14}" srcOrd="0" destOrd="0" presId="urn:microsoft.com/office/officeart/2005/8/layout/hProcess10"/>
    <dgm:cxn modelId="{57A52D98-75DD-4D36-B5AB-2E1D6E2A9924}" type="presOf" srcId="{B1A808DB-322B-43F5-A8A8-6E4EDB692CBC}" destId="{0F55E731-0D74-4415-B3EF-0DDD98DA4DB8}" srcOrd="0" destOrd="0" presId="urn:microsoft.com/office/officeart/2005/8/layout/hProcess10"/>
    <dgm:cxn modelId="{F6A97999-7201-40D1-986F-C01977AFD272}" srcId="{3BECE379-42E1-4B8B-B8C2-FF2308FA548C}" destId="{20EBF281-B2A5-4C49-8727-588F4BD0A890}" srcOrd="1" destOrd="0" parTransId="{83ADB3E7-5ACB-4017-9453-5FD305EF265F}" sibTransId="{00899B1B-6916-4490-BC39-D9BB7813D316}"/>
    <dgm:cxn modelId="{03D758A5-5086-4C1C-BDA5-289AA0B450F9}" type="presOf" srcId="{B1A808DB-322B-43F5-A8A8-6E4EDB692CBC}" destId="{F4E2DC7A-B641-46C1-89BE-C518B387CDC5}" srcOrd="1" destOrd="0" presId="urn:microsoft.com/office/officeart/2005/8/layout/hProcess10"/>
    <dgm:cxn modelId="{4D9DBAB8-0823-4B70-B981-B3B351968315}" type="presOf" srcId="{20EBF281-B2A5-4C49-8727-588F4BD0A890}" destId="{A8DAB78E-4361-4481-A732-4E088F759213}" srcOrd="0" destOrd="0" presId="urn:microsoft.com/office/officeart/2005/8/layout/hProcess10"/>
    <dgm:cxn modelId="{40F763D2-EED9-4B8E-87BB-66B81F563566}" srcId="{3BECE379-42E1-4B8B-B8C2-FF2308FA548C}" destId="{D6147C4F-68E9-4A75-9834-78D0571EE2AD}" srcOrd="0" destOrd="0" parTransId="{508D2664-D630-4D87-8424-1EE2C6D73657}" sibTransId="{B1A808DB-322B-43F5-A8A8-6E4EDB692CBC}"/>
    <dgm:cxn modelId="{ED9BC2F0-7CA3-463B-8BC7-704DFEE99C03}" srcId="{3BECE379-42E1-4B8B-B8C2-FF2308FA548C}" destId="{B1907548-F39F-46A1-8875-5AA3E497647B}" srcOrd="3" destOrd="0" parTransId="{795A6635-A251-4944-B733-C4E706856661}" sibTransId="{6BE95475-7897-43D6-BD04-202BA7CF488A}"/>
    <dgm:cxn modelId="{345242F2-1F3E-4B98-B19F-FC90FA6CFC30}" type="presOf" srcId="{3BECE379-42E1-4B8B-B8C2-FF2308FA548C}" destId="{537284A9-59C3-47DA-A189-08C4BD3AFB3C}" srcOrd="0" destOrd="0" presId="urn:microsoft.com/office/officeart/2005/8/layout/hProcess10"/>
    <dgm:cxn modelId="{12BBDAF9-3295-44CB-9F46-F130974BFBCC}" type="presOf" srcId="{00899B1B-6916-4490-BC39-D9BB7813D316}" destId="{26F978A7-F2C2-4B87-A286-01B41848A4FC}" srcOrd="1" destOrd="0" presId="urn:microsoft.com/office/officeart/2005/8/layout/hProcess10"/>
    <dgm:cxn modelId="{A0D59293-654B-4D64-8604-D776677FA674}" type="presParOf" srcId="{537284A9-59C3-47DA-A189-08C4BD3AFB3C}" destId="{CDD461B9-3478-46A9-A61D-D88C5A99E573}" srcOrd="0" destOrd="0" presId="urn:microsoft.com/office/officeart/2005/8/layout/hProcess10"/>
    <dgm:cxn modelId="{2BBC5A81-C291-4E97-BB90-7252FD8A0FF6}" type="presParOf" srcId="{CDD461B9-3478-46A9-A61D-D88C5A99E573}" destId="{8A18F681-75F3-45E1-B4D5-4297269E0E44}" srcOrd="0" destOrd="0" presId="urn:microsoft.com/office/officeart/2005/8/layout/hProcess10"/>
    <dgm:cxn modelId="{9AC517F5-4D37-4BDA-8A17-8AC98B0EA66B}" type="presParOf" srcId="{CDD461B9-3478-46A9-A61D-D88C5A99E573}" destId="{454B7FD9-0A12-469B-AC00-8F3A8BF71D14}" srcOrd="1" destOrd="0" presId="urn:microsoft.com/office/officeart/2005/8/layout/hProcess10"/>
    <dgm:cxn modelId="{BD6621FE-E439-4A8D-964A-83B447507C90}" type="presParOf" srcId="{537284A9-59C3-47DA-A189-08C4BD3AFB3C}" destId="{0F55E731-0D74-4415-B3EF-0DDD98DA4DB8}" srcOrd="1" destOrd="0" presId="urn:microsoft.com/office/officeart/2005/8/layout/hProcess10"/>
    <dgm:cxn modelId="{450BF821-A41C-43A8-A9EA-2EEBE5451C38}" type="presParOf" srcId="{0F55E731-0D74-4415-B3EF-0DDD98DA4DB8}" destId="{F4E2DC7A-B641-46C1-89BE-C518B387CDC5}" srcOrd="0" destOrd="0" presId="urn:microsoft.com/office/officeart/2005/8/layout/hProcess10"/>
    <dgm:cxn modelId="{F728E1C4-D622-4488-9CB3-9FCE528D0322}" type="presParOf" srcId="{537284A9-59C3-47DA-A189-08C4BD3AFB3C}" destId="{C6ACF7A6-B9F6-4A9B-9B11-BC5244C13E69}" srcOrd="2" destOrd="0" presId="urn:microsoft.com/office/officeart/2005/8/layout/hProcess10"/>
    <dgm:cxn modelId="{27C1D355-DD60-4394-AC8F-A1131EAD875D}" type="presParOf" srcId="{C6ACF7A6-B9F6-4A9B-9B11-BC5244C13E69}" destId="{B31C2E93-0A34-4754-AFBC-9ECB5ADCB76D}" srcOrd="0" destOrd="0" presId="urn:microsoft.com/office/officeart/2005/8/layout/hProcess10"/>
    <dgm:cxn modelId="{ACE78197-8BB3-48C0-A596-95F6ED8DF5B6}" type="presParOf" srcId="{C6ACF7A6-B9F6-4A9B-9B11-BC5244C13E69}" destId="{A8DAB78E-4361-4481-A732-4E088F759213}" srcOrd="1" destOrd="0" presId="urn:microsoft.com/office/officeart/2005/8/layout/hProcess10"/>
    <dgm:cxn modelId="{2A23B001-0F98-4626-A032-C3E9B8B3355F}" type="presParOf" srcId="{537284A9-59C3-47DA-A189-08C4BD3AFB3C}" destId="{CFEE6D4F-CD20-45F3-816C-20E3E637492C}" srcOrd="3" destOrd="0" presId="urn:microsoft.com/office/officeart/2005/8/layout/hProcess10"/>
    <dgm:cxn modelId="{877715F8-836F-4E65-91D5-0A8BD79E4B31}" type="presParOf" srcId="{CFEE6D4F-CD20-45F3-816C-20E3E637492C}" destId="{26F978A7-F2C2-4B87-A286-01B41848A4FC}" srcOrd="0" destOrd="0" presId="urn:microsoft.com/office/officeart/2005/8/layout/hProcess10"/>
    <dgm:cxn modelId="{94EBE1C6-0604-489E-9286-D4869120D9B8}" type="presParOf" srcId="{537284A9-59C3-47DA-A189-08C4BD3AFB3C}" destId="{7F3470B3-9676-4D68-90C6-8A637F3B5BA5}" srcOrd="4" destOrd="0" presId="urn:microsoft.com/office/officeart/2005/8/layout/hProcess10"/>
    <dgm:cxn modelId="{75790D30-151B-4341-8842-E4F478634D5F}" type="presParOf" srcId="{7F3470B3-9676-4D68-90C6-8A637F3B5BA5}" destId="{28BA1572-03D6-46A9-86AD-6FA4843D500C}" srcOrd="0" destOrd="0" presId="urn:microsoft.com/office/officeart/2005/8/layout/hProcess10"/>
    <dgm:cxn modelId="{8B357375-2C16-4EFD-89FC-A997C77A8DD7}" type="presParOf" srcId="{7F3470B3-9676-4D68-90C6-8A637F3B5BA5}" destId="{B756CBBB-17E6-4D2A-B08D-0A214FAB6E87}" srcOrd="1" destOrd="0" presId="urn:microsoft.com/office/officeart/2005/8/layout/hProcess10"/>
    <dgm:cxn modelId="{7443874F-6B67-4462-BA48-DCAE56B252B8}" type="presParOf" srcId="{537284A9-59C3-47DA-A189-08C4BD3AFB3C}" destId="{D21E778F-4B11-4A6C-9606-4FB6E06BE3E3}" srcOrd="5" destOrd="0" presId="urn:microsoft.com/office/officeart/2005/8/layout/hProcess10"/>
    <dgm:cxn modelId="{2FAAFD1D-8395-4FCE-A681-1C5FD90E8C15}" type="presParOf" srcId="{D21E778F-4B11-4A6C-9606-4FB6E06BE3E3}" destId="{F0C87C48-AD6D-4CF0-889F-00FFF329E3F1}" srcOrd="0" destOrd="0" presId="urn:microsoft.com/office/officeart/2005/8/layout/hProcess10"/>
    <dgm:cxn modelId="{FF25BD40-21F6-456A-86BE-935AD47FE77B}" type="presParOf" srcId="{537284A9-59C3-47DA-A189-08C4BD3AFB3C}" destId="{B45AE9D3-6A1B-49DA-8125-76E65CFE8277}" srcOrd="6" destOrd="0" presId="urn:microsoft.com/office/officeart/2005/8/layout/hProcess10"/>
    <dgm:cxn modelId="{CF6E2753-3CD8-4A12-92A6-23D823B5654D}" type="presParOf" srcId="{B45AE9D3-6A1B-49DA-8125-76E65CFE8277}" destId="{16BB6690-8C21-4768-B8E8-2077707EAEA9}" srcOrd="0" destOrd="0" presId="urn:microsoft.com/office/officeart/2005/8/layout/hProcess10"/>
    <dgm:cxn modelId="{EDAF32FF-2DA0-457A-924C-62DC191177B4}" type="presParOf" srcId="{B45AE9D3-6A1B-49DA-8125-76E65CFE8277}" destId="{90ACAD7D-1216-444B-B7E8-93C2626FEBBE}"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33F894D-D0DB-4306-A54B-1E637A081716}" type="doc">
      <dgm:prSet loTypeId="urn:microsoft.com/office/officeart/2005/8/layout/bProcess3" loCatId="process" qsTypeId="urn:microsoft.com/office/officeart/2005/8/quickstyle/simple1" qsCatId="simple" csTypeId="urn:microsoft.com/office/officeart/2005/8/colors/accent1_2" csCatId="accent1" phldr="1"/>
      <dgm:spPr/>
    </dgm:pt>
    <dgm:pt modelId="{FFB0FFC1-0474-4141-9B6B-62CDCAB97459}">
      <dgm:prSet phldrT="[Text]"/>
      <dgm:spPr/>
      <dgm:t>
        <a:bodyPr/>
        <a:lstStyle/>
        <a:p>
          <a:r>
            <a:rPr lang="en-US" dirty="0"/>
            <a:t>Dataset retrieved from Kaggle</a:t>
          </a:r>
          <a:endParaRPr lang="en-IN" dirty="0"/>
        </a:p>
      </dgm:t>
    </dgm:pt>
    <dgm:pt modelId="{DC4D2F2D-6984-4930-BD3B-B4BF9F885ADA}" type="parTrans" cxnId="{18BC126E-6D8A-4988-8F39-AE0552DF4233}">
      <dgm:prSet/>
      <dgm:spPr/>
      <dgm:t>
        <a:bodyPr/>
        <a:lstStyle/>
        <a:p>
          <a:endParaRPr lang="en-IN"/>
        </a:p>
      </dgm:t>
    </dgm:pt>
    <dgm:pt modelId="{626350CB-CFE7-4C34-83F0-F3EB93D8A2EE}" type="sibTrans" cxnId="{18BC126E-6D8A-4988-8F39-AE0552DF4233}">
      <dgm:prSet/>
      <dgm:spPr/>
      <dgm:t>
        <a:bodyPr/>
        <a:lstStyle/>
        <a:p>
          <a:endParaRPr lang="en-IN"/>
        </a:p>
      </dgm:t>
    </dgm:pt>
    <dgm:pt modelId="{ED678CD6-C29F-4D46-B459-9E5FC9B17AB8}">
      <dgm:prSet phldrT="[Text]"/>
      <dgm:spPr/>
      <dgm:t>
        <a:bodyPr/>
        <a:lstStyle/>
        <a:p>
          <a:r>
            <a:rPr lang="en-US" dirty="0"/>
            <a:t>cleaning up of dataset and general EDA analysis using python</a:t>
          </a:r>
          <a:endParaRPr lang="en-IN" dirty="0"/>
        </a:p>
      </dgm:t>
    </dgm:pt>
    <dgm:pt modelId="{AF90A640-F4FC-4825-A128-F129C5BBD3C3}" type="parTrans" cxnId="{B349C2DD-CA8D-498E-B2D5-69138D6CAE1D}">
      <dgm:prSet/>
      <dgm:spPr/>
      <dgm:t>
        <a:bodyPr/>
        <a:lstStyle/>
        <a:p>
          <a:endParaRPr lang="en-IN"/>
        </a:p>
      </dgm:t>
    </dgm:pt>
    <dgm:pt modelId="{B557DC86-ADFF-4A00-AAF8-3F32EFD75AED}" type="sibTrans" cxnId="{B349C2DD-CA8D-498E-B2D5-69138D6CAE1D}">
      <dgm:prSet/>
      <dgm:spPr/>
      <dgm:t>
        <a:bodyPr/>
        <a:lstStyle/>
        <a:p>
          <a:endParaRPr lang="en-IN"/>
        </a:p>
      </dgm:t>
    </dgm:pt>
    <dgm:pt modelId="{8983740F-4317-4FDB-B76B-80BD4532031B}">
      <dgm:prSet phldrT="[Text]"/>
      <dgm:spPr/>
      <dgm:t>
        <a:bodyPr/>
        <a:lstStyle/>
        <a:p>
          <a:r>
            <a:rPr lang="en-IN" dirty="0"/>
            <a:t>Cleaned-up dataset uploaded to tableau</a:t>
          </a:r>
        </a:p>
      </dgm:t>
    </dgm:pt>
    <dgm:pt modelId="{0D5CAA95-8B1F-4C99-96DA-CA7548A2CF09}" type="parTrans" cxnId="{5FB6DC73-6C01-4D50-8283-EFC9AF704E70}">
      <dgm:prSet/>
      <dgm:spPr/>
      <dgm:t>
        <a:bodyPr/>
        <a:lstStyle/>
        <a:p>
          <a:endParaRPr lang="en-IN"/>
        </a:p>
      </dgm:t>
    </dgm:pt>
    <dgm:pt modelId="{6BD10A98-8DF4-419B-9CD9-3CA8B197EFAD}" type="sibTrans" cxnId="{5FB6DC73-6C01-4D50-8283-EFC9AF704E70}">
      <dgm:prSet/>
      <dgm:spPr/>
      <dgm:t>
        <a:bodyPr/>
        <a:lstStyle/>
        <a:p>
          <a:endParaRPr lang="en-IN"/>
        </a:p>
      </dgm:t>
    </dgm:pt>
    <dgm:pt modelId="{97185623-5FF1-4A77-85EA-57CEFF3432AE}">
      <dgm:prSet phldrT="[Text]"/>
      <dgm:spPr/>
      <dgm:t>
        <a:bodyPr/>
        <a:lstStyle/>
        <a:p>
          <a:r>
            <a:rPr lang="en-IN" dirty="0"/>
            <a:t>Worksheets and dashboards built</a:t>
          </a:r>
        </a:p>
      </dgm:t>
    </dgm:pt>
    <dgm:pt modelId="{64BAC36F-2E06-48E9-B924-925AFF656C6C}" type="parTrans" cxnId="{D25AF9F2-183C-4149-AB07-44370F026A7C}">
      <dgm:prSet/>
      <dgm:spPr/>
      <dgm:t>
        <a:bodyPr/>
        <a:lstStyle/>
        <a:p>
          <a:endParaRPr lang="en-IN"/>
        </a:p>
      </dgm:t>
    </dgm:pt>
    <dgm:pt modelId="{61A1515B-1349-4303-BEF5-BF62D14EE02B}" type="sibTrans" cxnId="{D25AF9F2-183C-4149-AB07-44370F026A7C}">
      <dgm:prSet/>
      <dgm:spPr/>
      <dgm:t>
        <a:bodyPr/>
        <a:lstStyle/>
        <a:p>
          <a:endParaRPr lang="en-IN"/>
        </a:p>
      </dgm:t>
    </dgm:pt>
    <dgm:pt modelId="{8E3F73FA-E3D6-4D07-AED1-ABFDC353E6D6}">
      <dgm:prSet phldrT="[Text]"/>
      <dgm:spPr/>
      <dgm:t>
        <a:bodyPr/>
        <a:lstStyle/>
        <a:p>
          <a:r>
            <a:rPr lang="en-IN" dirty="0"/>
            <a:t>Final analysis</a:t>
          </a:r>
        </a:p>
      </dgm:t>
    </dgm:pt>
    <dgm:pt modelId="{6E06900E-E7A1-4861-B75E-EE6DB054D2F6}" type="parTrans" cxnId="{AD03AF5F-BC95-4B24-8218-FEEFD244DC96}">
      <dgm:prSet/>
      <dgm:spPr/>
      <dgm:t>
        <a:bodyPr/>
        <a:lstStyle/>
        <a:p>
          <a:endParaRPr lang="en-IN"/>
        </a:p>
      </dgm:t>
    </dgm:pt>
    <dgm:pt modelId="{AA40C711-7F57-4493-A21B-2D4374C65813}" type="sibTrans" cxnId="{AD03AF5F-BC95-4B24-8218-FEEFD244DC96}">
      <dgm:prSet/>
      <dgm:spPr/>
      <dgm:t>
        <a:bodyPr/>
        <a:lstStyle/>
        <a:p>
          <a:endParaRPr lang="en-IN"/>
        </a:p>
      </dgm:t>
    </dgm:pt>
    <dgm:pt modelId="{ADC0231C-77AD-4867-B873-21E611CA616F}" type="pres">
      <dgm:prSet presAssocID="{233F894D-D0DB-4306-A54B-1E637A081716}" presName="Name0" presStyleCnt="0">
        <dgm:presLayoutVars>
          <dgm:dir/>
          <dgm:resizeHandles val="exact"/>
        </dgm:presLayoutVars>
      </dgm:prSet>
      <dgm:spPr/>
    </dgm:pt>
    <dgm:pt modelId="{5C6A6A85-E1B3-4068-8DC2-ABC5DC7D0DAB}" type="pres">
      <dgm:prSet presAssocID="{FFB0FFC1-0474-4141-9B6B-62CDCAB97459}" presName="node" presStyleLbl="node1" presStyleIdx="0" presStyleCnt="5">
        <dgm:presLayoutVars>
          <dgm:bulletEnabled val="1"/>
        </dgm:presLayoutVars>
      </dgm:prSet>
      <dgm:spPr/>
    </dgm:pt>
    <dgm:pt modelId="{DB138EB1-3EA2-4771-B016-7C8903936E47}" type="pres">
      <dgm:prSet presAssocID="{626350CB-CFE7-4C34-83F0-F3EB93D8A2EE}" presName="sibTrans" presStyleLbl="sibTrans1D1" presStyleIdx="0" presStyleCnt="4"/>
      <dgm:spPr/>
    </dgm:pt>
    <dgm:pt modelId="{E4F13DAD-3F72-4888-8700-2C2EB08CD6D5}" type="pres">
      <dgm:prSet presAssocID="{626350CB-CFE7-4C34-83F0-F3EB93D8A2EE}" presName="connectorText" presStyleLbl="sibTrans1D1" presStyleIdx="0" presStyleCnt="4"/>
      <dgm:spPr/>
    </dgm:pt>
    <dgm:pt modelId="{39C2C66D-B74E-45EA-9477-387125F44F91}" type="pres">
      <dgm:prSet presAssocID="{ED678CD6-C29F-4D46-B459-9E5FC9B17AB8}" presName="node" presStyleLbl="node1" presStyleIdx="1" presStyleCnt="5">
        <dgm:presLayoutVars>
          <dgm:bulletEnabled val="1"/>
        </dgm:presLayoutVars>
      </dgm:prSet>
      <dgm:spPr/>
    </dgm:pt>
    <dgm:pt modelId="{A8231BA7-B2C4-4974-8D8E-3DF5654AE5BD}" type="pres">
      <dgm:prSet presAssocID="{B557DC86-ADFF-4A00-AAF8-3F32EFD75AED}" presName="sibTrans" presStyleLbl="sibTrans1D1" presStyleIdx="1" presStyleCnt="4"/>
      <dgm:spPr/>
    </dgm:pt>
    <dgm:pt modelId="{89F001FD-B2F2-4BC8-BA16-A5240C4F8B94}" type="pres">
      <dgm:prSet presAssocID="{B557DC86-ADFF-4A00-AAF8-3F32EFD75AED}" presName="connectorText" presStyleLbl="sibTrans1D1" presStyleIdx="1" presStyleCnt="4"/>
      <dgm:spPr/>
    </dgm:pt>
    <dgm:pt modelId="{1AAA4602-D1FB-4731-8E7A-7863042B223C}" type="pres">
      <dgm:prSet presAssocID="{8983740F-4317-4FDB-B76B-80BD4532031B}" presName="node" presStyleLbl="node1" presStyleIdx="2" presStyleCnt="5">
        <dgm:presLayoutVars>
          <dgm:bulletEnabled val="1"/>
        </dgm:presLayoutVars>
      </dgm:prSet>
      <dgm:spPr/>
    </dgm:pt>
    <dgm:pt modelId="{3C4EFCE5-DCC3-48D6-B435-7F15DFC318B2}" type="pres">
      <dgm:prSet presAssocID="{6BD10A98-8DF4-419B-9CD9-3CA8B197EFAD}" presName="sibTrans" presStyleLbl="sibTrans1D1" presStyleIdx="2" presStyleCnt="4"/>
      <dgm:spPr/>
    </dgm:pt>
    <dgm:pt modelId="{A9C86538-9C1B-40C2-A176-1309278CEE21}" type="pres">
      <dgm:prSet presAssocID="{6BD10A98-8DF4-419B-9CD9-3CA8B197EFAD}" presName="connectorText" presStyleLbl="sibTrans1D1" presStyleIdx="2" presStyleCnt="4"/>
      <dgm:spPr/>
    </dgm:pt>
    <dgm:pt modelId="{21991ADA-FED6-4694-9751-410A7C5B613C}" type="pres">
      <dgm:prSet presAssocID="{97185623-5FF1-4A77-85EA-57CEFF3432AE}" presName="node" presStyleLbl="node1" presStyleIdx="3" presStyleCnt="5">
        <dgm:presLayoutVars>
          <dgm:bulletEnabled val="1"/>
        </dgm:presLayoutVars>
      </dgm:prSet>
      <dgm:spPr/>
    </dgm:pt>
    <dgm:pt modelId="{74134A51-E2A9-42C3-AE21-F30E3E36CF22}" type="pres">
      <dgm:prSet presAssocID="{61A1515B-1349-4303-BEF5-BF62D14EE02B}" presName="sibTrans" presStyleLbl="sibTrans1D1" presStyleIdx="3" presStyleCnt="4"/>
      <dgm:spPr/>
    </dgm:pt>
    <dgm:pt modelId="{D481842D-D803-4C5A-AB41-2F7AE1B38B3C}" type="pres">
      <dgm:prSet presAssocID="{61A1515B-1349-4303-BEF5-BF62D14EE02B}" presName="connectorText" presStyleLbl="sibTrans1D1" presStyleIdx="3" presStyleCnt="4"/>
      <dgm:spPr/>
    </dgm:pt>
    <dgm:pt modelId="{2D8F79A7-050C-4BD7-A8E6-D244A9B0BE79}" type="pres">
      <dgm:prSet presAssocID="{8E3F73FA-E3D6-4D07-AED1-ABFDC353E6D6}" presName="node" presStyleLbl="node1" presStyleIdx="4" presStyleCnt="5">
        <dgm:presLayoutVars>
          <dgm:bulletEnabled val="1"/>
        </dgm:presLayoutVars>
      </dgm:prSet>
      <dgm:spPr/>
    </dgm:pt>
  </dgm:ptLst>
  <dgm:cxnLst>
    <dgm:cxn modelId="{E919DF39-0F19-4BA8-B105-FE920D5B7048}" type="presOf" srcId="{61A1515B-1349-4303-BEF5-BF62D14EE02B}" destId="{74134A51-E2A9-42C3-AE21-F30E3E36CF22}" srcOrd="0" destOrd="0" presId="urn:microsoft.com/office/officeart/2005/8/layout/bProcess3"/>
    <dgm:cxn modelId="{A2F74F4D-190B-4B4C-96B7-8EE5BAFFBCBE}" type="presOf" srcId="{6BD10A98-8DF4-419B-9CD9-3CA8B197EFAD}" destId="{A9C86538-9C1B-40C2-A176-1309278CEE21}" srcOrd="1" destOrd="0" presId="urn:microsoft.com/office/officeart/2005/8/layout/bProcess3"/>
    <dgm:cxn modelId="{181B8D57-721F-4261-A9B4-43A399ABE1DF}" type="presOf" srcId="{61A1515B-1349-4303-BEF5-BF62D14EE02B}" destId="{D481842D-D803-4C5A-AB41-2F7AE1B38B3C}" srcOrd="1" destOrd="0" presId="urn:microsoft.com/office/officeart/2005/8/layout/bProcess3"/>
    <dgm:cxn modelId="{AD03AF5F-BC95-4B24-8218-FEEFD244DC96}" srcId="{233F894D-D0DB-4306-A54B-1E637A081716}" destId="{8E3F73FA-E3D6-4D07-AED1-ABFDC353E6D6}" srcOrd="4" destOrd="0" parTransId="{6E06900E-E7A1-4861-B75E-EE6DB054D2F6}" sibTransId="{AA40C711-7F57-4493-A21B-2D4374C65813}"/>
    <dgm:cxn modelId="{48DA5E67-DF06-4326-9806-A64886325B52}" type="presOf" srcId="{FFB0FFC1-0474-4141-9B6B-62CDCAB97459}" destId="{5C6A6A85-E1B3-4068-8DC2-ABC5DC7D0DAB}" srcOrd="0" destOrd="0" presId="urn:microsoft.com/office/officeart/2005/8/layout/bProcess3"/>
    <dgm:cxn modelId="{641E4C69-1B0D-4DE1-95FE-4927564D9CFD}" type="presOf" srcId="{B557DC86-ADFF-4A00-AAF8-3F32EFD75AED}" destId="{A8231BA7-B2C4-4974-8D8E-3DF5654AE5BD}" srcOrd="0" destOrd="0" presId="urn:microsoft.com/office/officeart/2005/8/layout/bProcess3"/>
    <dgm:cxn modelId="{18BC126E-6D8A-4988-8F39-AE0552DF4233}" srcId="{233F894D-D0DB-4306-A54B-1E637A081716}" destId="{FFB0FFC1-0474-4141-9B6B-62CDCAB97459}" srcOrd="0" destOrd="0" parTransId="{DC4D2F2D-6984-4930-BD3B-B4BF9F885ADA}" sibTransId="{626350CB-CFE7-4C34-83F0-F3EB93D8A2EE}"/>
    <dgm:cxn modelId="{B0D84973-3381-4B34-88F4-2954D4064744}" type="presOf" srcId="{97185623-5FF1-4A77-85EA-57CEFF3432AE}" destId="{21991ADA-FED6-4694-9751-410A7C5B613C}" srcOrd="0" destOrd="0" presId="urn:microsoft.com/office/officeart/2005/8/layout/bProcess3"/>
    <dgm:cxn modelId="{5FB6DC73-6C01-4D50-8283-EFC9AF704E70}" srcId="{233F894D-D0DB-4306-A54B-1E637A081716}" destId="{8983740F-4317-4FDB-B76B-80BD4532031B}" srcOrd="2" destOrd="0" parTransId="{0D5CAA95-8B1F-4C99-96DA-CA7548A2CF09}" sibTransId="{6BD10A98-8DF4-419B-9CD9-3CA8B197EFAD}"/>
    <dgm:cxn modelId="{E5657B97-33EB-493A-910F-ABAFB711C7D1}" type="presOf" srcId="{626350CB-CFE7-4C34-83F0-F3EB93D8A2EE}" destId="{DB138EB1-3EA2-4771-B016-7C8903936E47}" srcOrd="0" destOrd="0" presId="urn:microsoft.com/office/officeart/2005/8/layout/bProcess3"/>
    <dgm:cxn modelId="{0A0E56A3-B6CA-4FB0-8A6B-C47FC937B94B}" type="presOf" srcId="{233F894D-D0DB-4306-A54B-1E637A081716}" destId="{ADC0231C-77AD-4867-B873-21E611CA616F}" srcOrd="0" destOrd="0" presId="urn:microsoft.com/office/officeart/2005/8/layout/bProcess3"/>
    <dgm:cxn modelId="{C4E5B6A8-E97E-4348-865C-0EB460A1E318}" type="presOf" srcId="{8983740F-4317-4FDB-B76B-80BD4532031B}" destId="{1AAA4602-D1FB-4731-8E7A-7863042B223C}" srcOrd="0" destOrd="0" presId="urn:microsoft.com/office/officeart/2005/8/layout/bProcess3"/>
    <dgm:cxn modelId="{D58B1BB8-6D15-4F37-B6EE-B19C104B1681}" type="presOf" srcId="{8E3F73FA-E3D6-4D07-AED1-ABFDC353E6D6}" destId="{2D8F79A7-050C-4BD7-A8E6-D244A9B0BE79}" srcOrd="0" destOrd="0" presId="urn:microsoft.com/office/officeart/2005/8/layout/bProcess3"/>
    <dgm:cxn modelId="{B349C2DD-CA8D-498E-B2D5-69138D6CAE1D}" srcId="{233F894D-D0DB-4306-A54B-1E637A081716}" destId="{ED678CD6-C29F-4D46-B459-9E5FC9B17AB8}" srcOrd="1" destOrd="0" parTransId="{AF90A640-F4FC-4825-A128-F129C5BBD3C3}" sibTransId="{B557DC86-ADFF-4A00-AAF8-3F32EFD75AED}"/>
    <dgm:cxn modelId="{2A7F8DE2-0DFE-4932-86DF-A5DB044D366E}" type="presOf" srcId="{626350CB-CFE7-4C34-83F0-F3EB93D8A2EE}" destId="{E4F13DAD-3F72-4888-8700-2C2EB08CD6D5}" srcOrd="1" destOrd="0" presId="urn:microsoft.com/office/officeart/2005/8/layout/bProcess3"/>
    <dgm:cxn modelId="{5811DFE3-4A26-4FA5-84A8-095FBF0F2E79}" type="presOf" srcId="{6BD10A98-8DF4-419B-9CD9-3CA8B197EFAD}" destId="{3C4EFCE5-DCC3-48D6-B435-7F15DFC318B2}" srcOrd="0" destOrd="0" presId="urn:microsoft.com/office/officeart/2005/8/layout/bProcess3"/>
    <dgm:cxn modelId="{D25AF9F2-183C-4149-AB07-44370F026A7C}" srcId="{233F894D-D0DB-4306-A54B-1E637A081716}" destId="{97185623-5FF1-4A77-85EA-57CEFF3432AE}" srcOrd="3" destOrd="0" parTransId="{64BAC36F-2E06-48E9-B924-925AFF656C6C}" sibTransId="{61A1515B-1349-4303-BEF5-BF62D14EE02B}"/>
    <dgm:cxn modelId="{F11DD7FB-A523-4F54-9261-0A6969CB25A5}" type="presOf" srcId="{B557DC86-ADFF-4A00-AAF8-3F32EFD75AED}" destId="{89F001FD-B2F2-4BC8-BA16-A5240C4F8B94}" srcOrd="1" destOrd="0" presId="urn:microsoft.com/office/officeart/2005/8/layout/bProcess3"/>
    <dgm:cxn modelId="{9491C7FE-21E9-4AF1-93BB-8DBC5A176121}" type="presOf" srcId="{ED678CD6-C29F-4D46-B459-9E5FC9B17AB8}" destId="{39C2C66D-B74E-45EA-9477-387125F44F91}" srcOrd="0" destOrd="0" presId="urn:microsoft.com/office/officeart/2005/8/layout/bProcess3"/>
    <dgm:cxn modelId="{79C6C741-8FB6-48FE-B96C-85C0C0C459A8}" type="presParOf" srcId="{ADC0231C-77AD-4867-B873-21E611CA616F}" destId="{5C6A6A85-E1B3-4068-8DC2-ABC5DC7D0DAB}" srcOrd="0" destOrd="0" presId="urn:microsoft.com/office/officeart/2005/8/layout/bProcess3"/>
    <dgm:cxn modelId="{1DD4EF3D-95B2-46BA-B664-E15E1A07981A}" type="presParOf" srcId="{ADC0231C-77AD-4867-B873-21E611CA616F}" destId="{DB138EB1-3EA2-4771-B016-7C8903936E47}" srcOrd="1" destOrd="0" presId="urn:microsoft.com/office/officeart/2005/8/layout/bProcess3"/>
    <dgm:cxn modelId="{AEF09019-9282-402A-8CD8-85D4111D4427}" type="presParOf" srcId="{DB138EB1-3EA2-4771-B016-7C8903936E47}" destId="{E4F13DAD-3F72-4888-8700-2C2EB08CD6D5}" srcOrd="0" destOrd="0" presId="urn:microsoft.com/office/officeart/2005/8/layout/bProcess3"/>
    <dgm:cxn modelId="{5E7F9E9D-F977-49A0-8FE8-A244195DF8FF}" type="presParOf" srcId="{ADC0231C-77AD-4867-B873-21E611CA616F}" destId="{39C2C66D-B74E-45EA-9477-387125F44F91}" srcOrd="2" destOrd="0" presId="urn:microsoft.com/office/officeart/2005/8/layout/bProcess3"/>
    <dgm:cxn modelId="{203AFEB1-AFCE-4C26-8EAE-9F9051C139A2}" type="presParOf" srcId="{ADC0231C-77AD-4867-B873-21E611CA616F}" destId="{A8231BA7-B2C4-4974-8D8E-3DF5654AE5BD}" srcOrd="3" destOrd="0" presId="urn:microsoft.com/office/officeart/2005/8/layout/bProcess3"/>
    <dgm:cxn modelId="{44D4A9CE-292D-405D-9BFF-70AE1409A1E0}" type="presParOf" srcId="{A8231BA7-B2C4-4974-8D8E-3DF5654AE5BD}" destId="{89F001FD-B2F2-4BC8-BA16-A5240C4F8B94}" srcOrd="0" destOrd="0" presId="urn:microsoft.com/office/officeart/2005/8/layout/bProcess3"/>
    <dgm:cxn modelId="{35BD43AC-1675-427D-A034-8271B6360129}" type="presParOf" srcId="{ADC0231C-77AD-4867-B873-21E611CA616F}" destId="{1AAA4602-D1FB-4731-8E7A-7863042B223C}" srcOrd="4" destOrd="0" presId="urn:microsoft.com/office/officeart/2005/8/layout/bProcess3"/>
    <dgm:cxn modelId="{D1EB52C3-9788-4C50-BA37-6ADFC11FDA35}" type="presParOf" srcId="{ADC0231C-77AD-4867-B873-21E611CA616F}" destId="{3C4EFCE5-DCC3-48D6-B435-7F15DFC318B2}" srcOrd="5" destOrd="0" presId="urn:microsoft.com/office/officeart/2005/8/layout/bProcess3"/>
    <dgm:cxn modelId="{F367A64F-8228-4000-A5D1-9562645C6506}" type="presParOf" srcId="{3C4EFCE5-DCC3-48D6-B435-7F15DFC318B2}" destId="{A9C86538-9C1B-40C2-A176-1309278CEE21}" srcOrd="0" destOrd="0" presId="urn:microsoft.com/office/officeart/2005/8/layout/bProcess3"/>
    <dgm:cxn modelId="{59D01264-A26E-484F-814E-02D32937043D}" type="presParOf" srcId="{ADC0231C-77AD-4867-B873-21E611CA616F}" destId="{21991ADA-FED6-4694-9751-410A7C5B613C}" srcOrd="6" destOrd="0" presId="urn:microsoft.com/office/officeart/2005/8/layout/bProcess3"/>
    <dgm:cxn modelId="{8B9B6045-C936-43C4-B390-B8678D86E817}" type="presParOf" srcId="{ADC0231C-77AD-4867-B873-21E611CA616F}" destId="{74134A51-E2A9-42C3-AE21-F30E3E36CF22}" srcOrd="7" destOrd="0" presId="urn:microsoft.com/office/officeart/2005/8/layout/bProcess3"/>
    <dgm:cxn modelId="{1B516BF3-B390-4902-9573-BC412AF2C1AA}" type="presParOf" srcId="{74134A51-E2A9-42C3-AE21-F30E3E36CF22}" destId="{D481842D-D803-4C5A-AB41-2F7AE1B38B3C}" srcOrd="0" destOrd="0" presId="urn:microsoft.com/office/officeart/2005/8/layout/bProcess3"/>
    <dgm:cxn modelId="{F57D53AE-416A-4141-82C7-7826A75DCDFE}" type="presParOf" srcId="{ADC0231C-77AD-4867-B873-21E611CA616F}" destId="{2D8F79A7-050C-4BD7-A8E6-D244A9B0BE79}" srcOrd="8"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18F681-75F3-45E1-B4D5-4297269E0E44}">
      <dsp:nvSpPr>
        <dsp:cNvPr id="0" name=""/>
        <dsp:cNvSpPr/>
      </dsp:nvSpPr>
      <dsp:spPr>
        <a:xfrm>
          <a:off x="1388" y="729075"/>
          <a:ext cx="1808241" cy="1808241"/>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4B7FD9-0A12-469B-AC00-8F3A8BF71D14}">
      <dsp:nvSpPr>
        <dsp:cNvPr id="0" name=""/>
        <dsp:cNvSpPr/>
      </dsp:nvSpPr>
      <dsp:spPr>
        <a:xfrm>
          <a:off x="295753" y="1814020"/>
          <a:ext cx="1808241" cy="18082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Collection of data from a trusted source</a:t>
          </a:r>
        </a:p>
      </dsp:txBody>
      <dsp:txXfrm>
        <a:off x="348715" y="1866982"/>
        <a:ext cx="1702317" cy="1702317"/>
      </dsp:txXfrm>
    </dsp:sp>
    <dsp:sp modelId="{0F55E731-0D74-4415-B3EF-0DDD98DA4DB8}">
      <dsp:nvSpPr>
        <dsp:cNvPr id="0" name=""/>
        <dsp:cNvSpPr/>
      </dsp:nvSpPr>
      <dsp:spPr>
        <a:xfrm>
          <a:off x="2157937" y="1415948"/>
          <a:ext cx="348307" cy="4344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kern="1200"/>
        </a:p>
      </dsp:txBody>
      <dsp:txXfrm>
        <a:off x="2157937" y="1502847"/>
        <a:ext cx="243815" cy="260697"/>
      </dsp:txXfrm>
    </dsp:sp>
    <dsp:sp modelId="{B31C2E93-0A34-4754-AFBC-9ECB5ADCB76D}">
      <dsp:nvSpPr>
        <dsp:cNvPr id="0" name=""/>
        <dsp:cNvSpPr/>
      </dsp:nvSpPr>
      <dsp:spPr>
        <a:xfrm>
          <a:off x="2804794" y="729075"/>
          <a:ext cx="1808241" cy="1808241"/>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8DAB78E-4361-4481-A732-4E088F759213}">
      <dsp:nvSpPr>
        <dsp:cNvPr id="0" name=""/>
        <dsp:cNvSpPr/>
      </dsp:nvSpPr>
      <dsp:spPr>
        <a:xfrm>
          <a:off x="3099158" y="1814020"/>
          <a:ext cx="1808241" cy="18082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Cleaning of data to remove any null spaces</a:t>
          </a:r>
        </a:p>
      </dsp:txBody>
      <dsp:txXfrm>
        <a:off x="3152120" y="1866982"/>
        <a:ext cx="1702317" cy="1702317"/>
      </dsp:txXfrm>
    </dsp:sp>
    <dsp:sp modelId="{CFEE6D4F-CD20-45F3-816C-20E3E637492C}">
      <dsp:nvSpPr>
        <dsp:cNvPr id="0" name=""/>
        <dsp:cNvSpPr/>
      </dsp:nvSpPr>
      <dsp:spPr>
        <a:xfrm>
          <a:off x="4961342" y="1415948"/>
          <a:ext cx="348307" cy="4344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kern="1200"/>
        </a:p>
      </dsp:txBody>
      <dsp:txXfrm>
        <a:off x="4961342" y="1502847"/>
        <a:ext cx="243815" cy="260697"/>
      </dsp:txXfrm>
    </dsp:sp>
    <dsp:sp modelId="{28BA1572-03D6-46A9-86AD-6FA4843D500C}">
      <dsp:nvSpPr>
        <dsp:cNvPr id="0" name=""/>
        <dsp:cNvSpPr/>
      </dsp:nvSpPr>
      <dsp:spPr>
        <a:xfrm>
          <a:off x="5608199" y="729075"/>
          <a:ext cx="1808241" cy="1808241"/>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756CBBB-17E6-4D2A-B08D-0A214FAB6E87}">
      <dsp:nvSpPr>
        <dsp:cNvPr id="0" name=""/>
        <dsp:cNvSpPr/>
      </dsp:nvSpPr>
      <dsp:spPr>
        <a:xfrm>
          <a:off x="5902564" y="1814020"/>
          <a:ext cx="1808241" cy="18082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Using Tableau to analyse the data</a:t>
          </a:r>
        </a:p>
      </dsp:txBody>
      <dsp:txXfrm>
        <a:off x="5955526" y="1866982"/>
        <a:ext cx="1702317" cy="1702317"/>
      </dsp:txXfrm>
    </dsp:sp>
    <dsp:sp modelId="{D21E778F-4B11-4A6C-9606-4FB6E06BE3E3}">
      <dsp:nvSpPr>
        <dsp:cNvPr id="0" name=""/>
        <dsp:cNvSpPr/>
      </dsp:nvSpPr>
      <dsp:spPr>
        <a:xfrm>
          <a:off x="7764748" y="1415948"/>
          <a:ext cx="348307" cy="4344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kern="1200"/>
        </a:p>
      </dsp:txBody>
      <dsp:txXfrm>
        <a:off x="7764748" y="1502847"/>
        <a:ext cx="243815" cy="260697"/>
      </dsp:txXfrm>
    </dsp:sp>
    <dsp:sp modelId="{16BB6690-8C21-4768-B8E8-2077707EAEA9}">
      <dsp:nvSpPr>
        <dsp:cNvPr id="0" name=""/>
        <dsp:cNvSpPr/>
      </dsp:nvSpPr>
      <dsp:spPr>
        <a:xfrm>
          <a:off x="8411604" y="729075"/>
          <a:ext cx="1808241" cy="1808241"/>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3000" r="-1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0ACAD7D-1216-444B-B7E8-93C2626FEBBE}">
      <dsp:nvSpPr>
        <dsp:cNvPr id="0" name=""/>
        <dsp:cNvSpPr/>
      </dsp:nvSpPr>
      <dsp:spPr>
        <a:xfrm>
          <a:off x="8705969" y="1814020"/>
          <a:ext cx="1808241" cy="18082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Generating the Dashboard and giving deployable insights</a:t>
          </a:r>
        </a:p>
      </dsp:txBody>
      <dsp:txXfrm>
        <a:off x="8758931" y="1866982"/>
        <a:ext cx="1702317" cy="17023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38EB1-3EA2-4771-B016-7C8903936E47}">
      <dsp:nvSpPr>
        <dsp:cNvPr id="0" name=""/>
        <dsp:cNvSpPr/>
      </dsp:nvSpPr>
      <dsp:spPr>
        <a:xfrm>
          <a:off x="2478799" y="1170696"/>
          <a:ext cx="538426" cy="91440"/>
        </a:xfrm>
        <a:custGeom>
          <a:avLst/>
          <a:gdLst/>
          <a:ahLst/>
          <a:cxnLst/>
          <a:rect l="0" t="0" r="0" b="0"/>
          <a:pathLst>
            <a:path>
              <a:moveTo>
                <a:pt x="0" y="45720"/>
              </a:moveTo>
              <a:lnTo>
                <a:pt x="53842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733786" y="1213571"/>
        <a:ext cx="28451" cy="5690"/>
      </dsp:txXfrm>
    </dsp:sp>
    <dsp:sp modelId="{5C6A6A85-E1B3-4068-8DC2-ABC5DC7D0DAB}">
      <dsp:nvSpPr>
        <dsp:cNvPr id="0" name=""/>
        <dsp:cNvSpPr/>
      </dsp:nvSpPr>
      <dsp:spPr>
        <a:xfrm>
          <a:off x="6572" y="474208"/>
          <a:ext cx="2474027" cy="14844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Dataset retrieved from Kaggle</a:t>
          </a:r>
          <a:endParaRPr lang="en-IN" sz="2100" kern="1200" dirty="0"/>
        </a:p>
      </dsp:txBody>
      <dsp:txXfrm>
        <a:off x="6572" y="474208"/>
        <a:ext cx="2474027" cy="1484416"/>
      </dsp:txXfrm>
    </dsp:sp>
    <dsp:sp modelId="{A8231BA7-B2C4-4974-8D8E-3DF5654AE5BD}">
      <dsp:nvSpPr>
        <dsp:cNvPr id="0" name=""/>
        <dsp:cNvSpPr/>
      </dsp:nvSpPr>
      <dsp:spPr>
        <a:xfrm>
          <a:off x="5521852" y="1170696"/>
          <a:ext cx="538426" cy="91440"/>
        </a:xfrm>
        <a:custGeom>
          <a:avLst/>
          <a:gdLst/>
          <a:ahLst/>
          <a:cxnLst/>
          <a:rect l="0" t="0" r="0" b="0"/>
          <a:pathLst>
            <a:path>
              <a:moveTo>
                <a:pt x="0" y="45720"/>
              </a:moveTo>
              <a:lnTo>
                <a:pt x="53842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5776839" y="1213571"/>
        <a:ext cx="28451" cy="5690"/>
      </dsp:txXfrm>
    </dsp:sp>
    <dsp:sp modelId="{39C2C66D-B74E-45EA-9477-387125F44F91}">
      <dsp:nvSpPr>
        <dsp:cNvPr id="0" name=""/>
        <dsp:cNvSpPr/>
      </dsp:nvSpPr>
      <dsp:spPr>
        <a:xfrm>
          <a:off x="3049625" y="474208"/>
          <a:ext cx="2474027" cy="14844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cleaning up of dataset and general EDA analysis using python</a:t>
          </a:r>
          <a:endParaRPr lang="en-IN" sz="2100" kern="1200" dirty="0"/>
        </a:p>
      </dsp:txBody>
      <dsp:txXfrm>
        <a:off x="3049625" y="474208"/>
        <a:ext cx="2474027" cy="1484416"/>
      </dsp:txXfrm>
    </dsp:sp>
    <dsp:sp modelId="{3C4EFCE5-DCC3-48D6-B435-7F15DFC318B2}">
      <dsp:nvSpPr>
        <dsp:cNvPr id="0" name=""/>
        <dsp:cNvSpPr/>
      </dsp:nvSpPr>
      <dsp:spPr>
        <a:xfrm>
          <a:off x="1243585" y="1956824"/>
          <a:ext cx="6086106" cy="538426"/>
        </a:xfrm>
        <a:custGeom>
          <a:avLst/>
          <a:gdLst/>
          <a:ahLst/>
          <a:cxnLst/>
          <a:rect l="0" t="0" r="0" b="0"/>
          <a:pathLst>
            <a:path>
              <a:moveTo>
                <a:pt x="6086106" y="0"/>
              </a:moveTo>
              <a:lnTo>
                <a:pt x="6086106" y="286313"/>
              </a:lnTo>
              <a:lnTo>
                <a:pt x="0" y="286313"/>
              </a:lnTo>
              <a:lnTo>
                <a:pt x="0" y="538426"/>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133822" y="2223192"/>
        <a:ext cx="305632" cy="5690"/>
      </dsp:txXfrm>
    </dsp:sp>
    <dsp:sp modelId="{1AAA4602-D1FB-4731-8E7A-7863042B223C}">
      <dsp:nvSpPr>
        <dsp:cNvPr id="0" name=""/>
        <dsp:cNvSpPr/>
      </dsp:nvSpPr>
      <dsp:spPr>
        <a:xfrm>
          <a:off x="6092678" y="474208"/>
          <a:ext cx="2474027" cy="14844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IN" sz="2100" kern="1200" dirty="0"/>
            <a:t>Cleaned-up dataset uploaded to tableau</a:t>
          </a:r>
        </a:p>
      </dsp:txBody>
      <dsp:txXfrm>
        <a:off x="6092678" y="474208"/>
        <a:ext cx="2474027" cy="1484416"/>
      </dsp:txXfrm>
    </dsp:sp>
    <dsp:sp modelId="{74134A51-E2A9-42C3-AE21-F30E3E36CF22}">
      <dsp:nvSpPr>
        <dsp:cNvPr id="0" name=""/>
        <dsp:cNvSpPr/>
      </dsp:nvSpPr>
      <dsp:spPr>
        <a:xfrm>
          <a:off x="2478799" y="3224138"/>
          <a:ext cx="538426" cy="91440"/>
        </a:xfrm>
        <a:custGeom>
          <a:avLst/>
          <a:gdLst/>
          <a:ahLst/>
          <a:cxnLst/>
          <a:rect l="0" t="0" r="0" b="0"/>
          <a:pathLst>
            <a:path>
              <a:moveTo>
                <a:pt x="0" y="45720"/>
              </a:moveTo>
              <a:lnTo>
                <a:pt x="53842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733786" y="3267013"/>
        <a:ext cx="28451" cy="5690"/>
      </dsp:txXfrm>
    </dsp:sp>
    <dsp:sp modelId="{21991ADA-FED6-4694-9751-410A7C5B613C}">
      <dsp:nvSpPr>
        <dsp:cNvPr id="0" name=""/>
        <dsp:cNvSpPr/>
      </dsp:nvSpPr>
      <dsp:spPr>
        <a:xfrm>
          <a:off x="6572" y="2527650"/>
          <a:ext cx="2474027" cy="14844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IN" sz="2100" kern="1200" dirty="0"/>
            <a:t>Worksheets and dashboards built</a:t>
          </a:r>
        </a:p>
      </dsp:txBody>
      <dsp:txXfrm>
        <a:off x="6572" y="2527650"/>
        <a:ext cx="2474027" cy="1484416"/>
      </dsp:txXfrm>
    </dsp:sp>
    <dsp:sp modelId="{2D8F79A7-050C-4BD7-A8E6-D244A9B0BE79}">
      <dsp:nvSpPr>
        <dsp:cNvPr id="0" name=""/>
        <dsp:cNvSpPr/>
      </dsp:nvSpPr>
      <dsp:spPr>
        <a:xfrm>
          <a:off x="3049625" y="2527650"/>
          <a:ext cx="2474027" cy="14844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IN" sz="2100" kern="1200" dirty="0"/>
            <a:t>Final analysis</a:t>
          </a:r>
        </a:p>
      </dsp:txBody>
      <dsp:txXfrm>
        <a:off x="3049625" y="2527650"/>
        <a:ext cx="2474027" cy="148441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812A9-FF11-3B7A-68FD-677060D950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205D3A6-513E-2C1E-3785-25BDFA29AB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C297FF5-B504-85A7-7027-46F9F6C0C439}"/>
              </a:ext>
            </a:extLst>
          </p:cNvPr>
          <p:cNvSpPr>
            <a:spLocks noGrp="1"/>
          </p:cNvSpPr>
          <p:nvPr>
            <p:ph type="dt" sz="half" idx="10"/>
          </p:nvPr>
        </p:nvSpPr>
        <p:spPr/>
        <p:txBody>
          <a:bodyPr/>
          <a:lstStyle/>
          <a:p>
            <a:fld id="{AD5EBA54-3B23-4595-B72D-9322D756AFBE}" type="datetimeFigureOut">
              <a:rPr lang="en-IN" smtClean="0"/>
              <a:t>05/06/22</a:t>
            </a:fld>
            <a:endParaRPr lang="en-IN"/>
          </a:p>
        </p:txBody>
      </p:sp>
      <p:sp>
        <p:nvSpPr>
          <p:cNvPr id="5" name="Footer Placeholder 4">
            <a:extLst>
              <a:ext uri="{FF2B5EF4-FFF2-40B4-BE49-F238E27FC236}">
                <a16:creationId xmlns:a16="http://schemas.microsoft.com/office/drawing/2014/main" id="{E0A0AE8A-31BF-E284-56FC-06186EDF379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F61CA70-F8E5-5F2D-15BF-46CFBDAD616C}"/>
              </a:ext>
            </a:extLst>
          </p:cNvPr>
          <p:cNvSpPr>
            <a:spLocks noGrp="1"/>
          </p:cNvSpPr>
          <p:nvPr>
            <p:ph type="sldNum" sz="quarter" idx="12"/>
          </p:nvPr>
        </p:nvSpPr>
        <p:spPr/>
        <p:txBody>
          <a:bodyPr/>
          <a:lstStyle/>
          <a:p>
            <a:fld id="{E22BDF04-20A3-488A-B575-3F19F24D39FC}" type="slidenum">
              <a:rPr lang="en-IN" smtClean="0"/>
              <a:t>‹#›</a:t>
            </a:fld>
            <a:endParaRPr lang="en-IN"/>
          </a:p>
        </p:txBody>
      </p:sp>
    </p:spTree>
    <p:extLst>
      <p:ext uri="{BB962C8B-B14F-4D97-AF65-F5344CB8AC3E}">
        <p14:creationId xmlns:p14="http://schemas.microsoft.com/office/powerpoint/2010/main" val="26003055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6FC6C-C8E0-3E23-3729-94A317DE40D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59F5760-CE70-76CA-436A-C2AEFEB771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12DFF16-8FEB-4FEC-7ABB-A745EAD183DA}"/>
              </a:ext>
            </a:extLst>
          </p:cNvPr>
          <p:cNvSpPr>
            <a:spLocks noGrp="1"/>
          </p:cNvSpPr>
          <p:nvPr>
            <p:ph type="dt" sz="half" idx="10"/>
          </p:nvPr>
        </p:nvSpPr>
        <p:spPr/>
        <p:txBody>
          <a:bodyPr/>
          <a:lstStyle/>
          <a:p>
            <a:fld id="{AD5EBA54-3B23-4595-B72D-9322D756AFBE}" type="datetimeFigureOut">
              <a:rPr lang="en-IN" smtClean="0"/>
              <a:t>05/06/22</a:t>
            </a:fld>
            <a:endParaRPr lang="en-IN"/>
          </a:p>
        </p:txBody>
      </p:sp>
      <p:sp>
        <p:nvSpPr>
          <p:cNvPr id="5" name="Footer Placeholder 4">
            <a:extLst>
              <a:ext uri="{FF2B5EF4-FFF2-40B4-BE49-F238E27FC236}">
                <a16:creationId xmlns:a16="http://schemas.microsoft.com/office/drawing/2014/main" id="{F748FBB8-F740-17B9-67D1-488F4DC3ABF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FBD5866-3979-E581-4193-21EB3DA59282}"/>
              </a:ext>
            </a:extLst>
          </p:cNvPr>
          <p:cNvSpPr>
            <a:spLocks noGrp="1"/>
          </p:cNvSpPr>
          <p:nvPr>
            <p:ph type="sldNum" sz="quarter" idx="12"/>
          </p:nvPr>
        </p:nvSpPr>
        <p:spPr/>
        <p:txBody>
          <a:bodyPr/>
          <a:lstStyle/>
          <a:p>
            <a:fld id="{E22BDF04-20A3-488A-B575-3F19F24D39FC}" type="slidenum">
              <a:rPr lang="en-IN" smtClean="0"/>
              <a:t>‹#›</a:t>
            </a:fld>
            <a:endParaRPr lang="en-IN"/>
          </a:p>
        </p:txBody>
      </p:sp>
    </p:spTree>
    <p:extLst>
      <p:ext uri="{BB962C8B-B14F-4D97-AF65-F5344CB8AC3E}">
        <p14:creationId xmlns:p14="http://schemas.microsoft.com/office/powerpoint/2010/main" val="3455097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9C9090-956B-3D82-7446-3ED285CE849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F346736-1C00-12D4-4936-FFD5A37C1D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EB4B66E-A981-574B-6CD0-412653F2A1C2}"/>
              </a:ext>
            </a:extLst>
          </p:cNvPr>
          <p:cNvSpPr>
            <a:spLocks noGrp="1"/>
          </p:cNvSpPr>
          <p:nvPr>
            <p:ph type="dt" sz="half" idx="10"/>
          </p:nvPr>
        </p:nvSpPr>
        <p:spPr/>
        <p:txBody>
          <a:bodyPr/>
          <a:lstStyle/>
          <a:p>
            <a:fld id="{AD5EBA54-3B23-4595-B72D-9322D756AFBE}" type="datetimeFigureOut">
              <a:rPr lang="en-IN" smtClean="0"/>
              <a:t>05/06/22</a:t>
            </a:fld>
            <a:endParaRPr lang="en-IN"/>
          </a:p>
        </p:txBody>
      </p:sp>
      <p:sp>
        <p:nvSpPr>
          <p:cNvPr id="5" name="Footer Placeholder 4">
            <a:extLst>
              <a:ext uri="{FF2B5EF4-FFF2-40B4-BE49-F238E27FC236}">
                <a16:creationId xmlns:a16="http://schemas.microsoft.com/office/drawing/2014/main" id="{C8FE02D2-6F60-164F-EBB7-1A56D68552D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FC31798-88FD-52C3-C6D2-DDDF4E483240}"/>
              </a:ext>
            </a:extLst>
          </p:cNvPr>
          <p:cNvSpPr>
            <a:spLocks noGrp="1"/>
          </p:cNvSpPr>
          <p:nvPr>
            <p:ph type="sldNum" sz="quarter" idx="12"/>
          </p:nvPr>
        </p:nvSpPr>
        <p:spPr/>
        <p:txBody>
          <a:bodyPr/>
          <a:lstStyle/>
          <a:p>
            <a:fld id="{E22BDF04-20A3-488A-B575-3F19F24D39FC}" type="slidenum">
              <a:rPr lang="en-IN" smtClean="0"/>
              <a:t>‹#›</a:t>
            </a:fld>
            <a:endParaRPr lang="en-IN"/>
          </a:p>
        </p:txBody>
      </p:sp>
    </p:spTree>
    <p:extLst>
      <p:ext uri="{BB962C8B-B14F-4D97-AF65-F5344CB8AC3E}">
        <p14:creationId xmlns:p14="http://schemas.microsoft.com/office/powerpoint/2010/main" val="2822989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35C11-D203-9E39-A4FF-AABBAD87BD8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A9DA60E-E569-5A35-A1EE-F80939DC01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37B76A8-029E-2B4A-C09F-B200A1EF643B}"/>
              </a:ext>
            </a:extLst>
          </p:cNvPr>
          <p:cNvSpPr>
            <a:spLocks noGrp="1"/>
          </p:cNvSpPr>
          <p:nvPr>
            <p:ph type="dt" sz="half" idx="10"/>
          </p:nvPr>
        </p:nvSpPr>
        <p:spPr/>
        <p:txBody>
          <a:bodyPr/>
          <a:lstStyle/>
          <a:p>
            <a:fld id="{AD5EBA54-3B23-4595-B72D-9322D756AFBE}" type="datetimeFigureOut">
              <a:rPr lang="en-IN" smtClean="0"/>
              <a:t>05/06/22</a:t>
            </a:fld>
            <a:endParaRPr lang="en-IN"/>
          </a:p>
        </p:txBody>
      </p:sp>
      <p:sp>
        <p:nvSpPr>
          <p:cNvPr id="5" name="Footer Placeholder 4">
            <a:extLst>
              <a:ext uri="{FF2B5EF4-FFF2-40B4-BE49-F238E27FC236}">
                <a16:creationId xmlns:a16="http://schemas.microsoft.com/office/drawing/2014/main" id="{0A6A37FB-3110-D5AA-587D-42EA0B40CA5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F1BCDC-B545-F42F-8EBE-C590C70AD2C5}"/>
              </a:ext>
            </a:extLst>
          </p:cNvPr>
          <p:cNvSpPr>
            <a:spLocks noGrp="1"/>
          </p:cNvSpPr>
          <p:nvPr>
            <p:ph type="sldNum" sz="quarter" idx="12"/>
          </p:nvPr>
        </p:nvSpPr>
        <p:spPr/>
        <p:txBody>
          <a:bodyPr/>
          <a:lstStyle/>
          <a:p>
            <a:fld id="{E22BDF04-20A3-488A-B575-3F19F24D39FC}" type="slidenum">
              <a:rPr lang="en-IN" smtClean="0"/>
              <a:t>‹#›</a:t>
            </a:fld>
            <a:endParaRPr lang="en-IN"/>
          </a:p>
        </p:txBody>
      </p:sp>
    </p:spTree>
    <p:extLst>
      <p:ext uri="{BB962C8B-B14F-4D97-AF65-F5344CB8AC3E}">
        <p14:creationId xmlns:p14="http://schemas.microsoft.com/office/powerpoint/2010/main" val="734455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3441E-567F-F3B4-3D8F-60171D7C84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96A4328-C9EE-A496-024C-69EE87F720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F4065C-6222-DBE5-82DA-F5671451A4BD}"/>
              </a:ext>
            </a:extLst>
          </p:cNvPr>
          <p:cNvSpPr>
            <a:spLocks noGrp="1"/>
          </p:cNvSpPr>
          <p:nvPr>
            <p:ph type="dt" sz="half" idx="10"/>
          </p:nvPr>
        </p:nvSpPr>
        <p:spPr/>
        <p:txBody>
          <a:bodyPr/>
          <a:lstStyle/>
          <a:p>
            <a:fld id="{AD5EBA54-3B23-4595-B72D-9322D756AFBE}" type="datetimeFigureOut">
              <a:rPr lang="en-IN" smtClean="0"/>
              <a:t>05/06/22</a:t>
            </a:fld>
            <a:endParaRPr lang="en-IN"/>
          </a:p>
        </p:txBody>
      </p:sp>
      <p:sp>
        <p:nvSpPr>
          <p:cNvPr id="5" name="Footer Placeholder 4">
            <a:extLst>
              <a:ext uri="{FF2B5EF4-FFF2-40B4-BE49-F238E27FC236}">
                <a16:creationId xmlns:a16="http://schemas.microsoft.com/office/drawing/2014/main" id="{FDB3209A-4EE3-1CB9-4847-F19D65859E8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D19B2C5-0C59-FE49-C404-A094308ADA5F}"/>
              </a:ext>
            </a:extLst>
          </p:cNvPr>
          <p:cNvSpPr>
            <a:spLocks noGrp="1"/>
          </p:cNvSpPr>
          <p:nvPr>
            <p:ph type="sldNum" sz="quarter" idx="12"/>
          </p:nvPr>
        </p:nvSpPr>
        <p:spPr/>
        <p:txBody>
          <a:bodyPr/>
          <a:lstStyle/>
          <a:p>
            <a:fld id="{E22BDF04-20A3-488A-B575-3F19F24D39FC}" type="slidenum">
              <a:rPr lang="en-IN" smtClean="0"/>
              <a:t>‹#›</a:t>
            </a:fld>
            <a:endParaRPr lang="en-IN"/>
          </a:p>
        </p:txBody>
      </p:sp>
    </p:spTree>
    <p:extLst>
      <p:ext uri="{BB962C8B-B14F-4D97-AF65-F5344CB8AC3E}">
        <p14:creationId xmlns:p14="http://schemas.microsoft.com/office/powerpoint/2010/main" val="657679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46609-BC90-49A6-030D-C2B37E05CF4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A669549-682C-B673-4616-84723680F2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0725902-CCBF-58AE-0707-A5BC9002E79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8BDE628-5622-5429-6626-19B8A4C0436A}"/>
              </a:ext>
            </a:extLst>
          </p:cNvPr>
          <p:cNvSpPr>
            <a:spLocks noGrp="1"/>
          </p:cNvSpPr>
          <p:nvPr>
            <p:ph type="dt" sz="half" idx="10"/>
          </p:nvPr>
        </p:nvSpPr>
        <p:spPr/>
        <p:txBody>
          <a:bodyPr/>
          <a:lstStyle/>
          <a:p>
            <a:fld id="{AD5EBA54-3B23-4595-B72D-9322D756AFBE}" type="datetimeFigureOut">
              <a:rPr lang="en-IN" smtClean="0"/>
              <a:t>05/06/22</a:t>
            </a:fld>
            <a:endParaRPr lang="en-IN"/>
          </a:p>
        </p:txBody>
      </p:sp>
      <p:sp>
        <p:nvSpPr>
          <p:cNvPr id="6" name="Footer Placeholder 5">
            <a:extLst>
              <a:ext uri="{FF2B5EF4-FFF2-40B4-BE49-F238E27FC236}">
                <a16:creationId xmlns:a16="http://schemas.microsoft.com/office/drawing/2014/main" id="{CAA7EFD4-2DF0-2D15-8AE2-FE8B3E0B928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92B6A18-1D74-DD94-2C52-D5563BEC5C27}"/>
              </a:ext>
            </a:extLst>
          </p:cNvPr>
          <p:cNvSpPr>
            <a:spLocks noGrp="1"/>
          </p:cNvSpPr>
          <p:nvPr>
            <p:ph type="sldNum" sz="quarter" idx="12"/>
          </p:nvPr>
        </p:nvSpPr>
        <p:spPr/>
        <p:txBody>
          <a:bodyPr/>
          <a:lstStyle/>
          <a:p>
            <a:fld id="{E22BDF04-20A3-488A-B575-3F19F24D39FC}" type="slidenum">
              <a:rPr lang="en-IN" smtClean="0"/>
              <a:t>‹#›</a:t>
            </a:fld>
            <a:endParaRPr lang="en-IN"/>
          </a:p>
        </p:txBody>
      </p:sp>
    </p:spTree>
    <p:extLst>
      <p:ext uri="{BB962C8B-B14F-4D97-AF65-F5344CB8AC3E}">
        <p14:creationId xmlns:p14="http://schemas.microsoft.com/office/powerpoint/2010/main" val="24970442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A1CF2-EBA9-5988-CF47-B4BACEA234D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FCAAA40-B1AE-5B02-D31C-9FE9DED82F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8B61F3-63CB-DAC9-65D5-0A0DC54D48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10A819F-3446-0985-2D82-CFE2EF1665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A7D6B2-018B-67C6-4026-E9C968B52B1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ECD5E84-0D09-E1B6-497C-51F22C9313BB}"/>
              </a:ext>
            </a:extLst>
          </p:cNvPr>
          <p:cNvSpPr>
            <a:spLocks noGrp="1"/>
          </p:cNvSpPr>
          <p:nvPr>
            <p:ph type="dt" sz="half" idx="10"/>
          </p:nvPr>
        </p:nvSpPr>
        <p:spPr/>
        <p:txBody>
          <a:bodyPr/>
          <a:lstStyle/>
          <a:p>
            <a:fld id="{AD5EBA54-3B23-4595-B72D-9322D756AFBE}" type="datetimeFigureOut">
              <a:rPr lang="en-IN" smtClean="0"/>
              <a:t>05/06/22</a:t>
            </a:fld>
            <a:endParaRPr lang="en-IN"/>
          </a:p>
        </p:txBody>
      </p:sp>
      <p:sp>
        <p:nvSpPr>
          <p:cNvPr id="8" name="Footer Placeholder 7">
            <a:extLst>
              <a:ext uri="{FF2B5EF4-FFF2-40B4-BE49-F238E27FC236}">
                <a16:creationId xmlns:a16="http://schemas.microsoft.com/office/drawing/2014/main" id="{E615D0DD-1F8B-9BFF-2EDD-0E02209A4F8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385098C-EA56-658A-A2CD-65A682ECA8D3}"/>
              </a:ext>
            </a:extLst>
          </p:cNvPr>
          <p:cNvSpPr>
            <a:spLocks noGrp="1"/>
          </p:cNvSpPr>
          <p:nvPr>
            <p:ph type="sldNum" sz="quarter" idx="12"/>
          </p:nvPr>
        </p:nvSpPr>
        <p:spPr/>
        <p:txBody>
          <a:bodyPr/>
          <a:lstStyle/>
          <a:p>
            <a:fld id="{E22BDF04-20A3-488A-B575-3F19F24D39FC}" type="slidenum">
              <a:rPr lang="en-IN" smtClean="0"/>
              <a:t>‹#›</a:t>
            </a:fld>
            <a:endParaRPr lang="en-IN"/>
          </a:p>
        </p:txBody>
      </p:sp>
    </p:spTree>
    <p:extLst>
      <p:ext uri="{BB962C8B-B14F-4D97-AF65-F5344CB8AC3E}">
        <p14:creationId xmlns:p14="http://schemas.microsoft.com/office/powerpoint/2010/main" val="512462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3327B-9B10-FD5B-FD44-EBFE124E468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B44E520-79E7-E900-7210-38045BEE31A4}"/>
              </a:ext>
            </a:extLst>
          </p:cNvPr>
          <p:cNvSpPr>
            <a:spLocks noGrp="1"/>
          </p:cNvSpPr>
          <p:nvPr>
            <p:ph type="dt" sz="half" idx="10"/>
          </p:nvPr>
        </p:nvSpPr>
        <p:spPr/>
        <p:txBody>
          <a:bodyPr/>
          <a:lstStyle/>
          <a:p>
            <a:fld id="{AD5EBA54-3B23-4595-B72D-9322D756AFBE}" type="datetimeFigureOut">
              <a:rPr lang="en-IN" smtClean="0"/>
              <a:t>05/06/22</a:t>
            </a:fld>
            <a:endParaRPr lang="en-IN"/>
          </a:p>
        </p:txBody>
      </p:sp>
      <p:sp>
        <p:nvSpPr>
          <p:cNvPr id="4" name="Footer Placeholder 3">
            <a:extLst>
              <a:ext uri="{FF2B5EF4-FFF2-40B4-BE49-F238E27FC236}">
                <a16:creationId xmlns:a16="http://schemas.microsoft.com/office/drawing/2014/main" id="{C2CFDDB7-4A4F-D105-0D58-FA7770A1B5A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C0B4C3B-F01C-6A64-A054-8EC6B33484DE}"/>
              </a:ext>
            </a:extLst>
          </p:cNvPr>
          <p:cNvSpPr>
            <a:spLocks noGrp="1"/>
          </p:cNvSpPr>
          <p:nvPr>
            <p:ph type="sldNum" sz="quarter" idx="12"/>
          </p:nvPr>
        </p:nvSpPr>
        <p:spPr/>
        <p:txBody>
          <a:bodyPr/>
          <a:lstStyle/>
          <a:p>
            <a:fld id="{E22BDF04-20A3-488A-B575-3F19F24D39FC}" type="slidenum">
              <a:rPr lang="en-IN" smtClean="0"/>
              <a:t>‹#›</a:t>
            </a:fld>
            <a:endParaRPr lang="en-IN"/>
          </a:p>
        </p:txBody>
      </p:sp>
    </p:spTree>
    <p:extLst>
      <p:ext uri="{BB962C8B-B14F-4D97-AF65-F5344CB8AC3E}">
        <p14:creationId xmlns:p14="http://schemas.microsoft.com/office/powerpoint/2010/main" val="3857985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9521C2-F21D-FEAE-9D44-E5A3972D2E45}"/>
              </a:ext>
            </a:extLst>
          </p:cNvPr>
          <p:cNvSpPr>
            <a:spLocks noGrp="1"/>
          </p:cNvSpPr>
          <p:nvPr>
            <p:ph type="dt" sz="half" idx="10"/>
          </p:nvPr>
        </p:nvSpPr>
        <p:spPr/>
        <p:txBody>
          <a:bodyPr/>
          <a:lstStyle/>
          <a:p>
            <a:fld id="{AD5EBA54-3B23-4595-B72D-9322D756AFBE}" type="datetimeFigureOut">
              <a:rPr lang="en-IN" smtClean="0"/>
              <a:t>05/06/22</a:t>
            </a:fld>
            <a:endParaRPr lang="en-IN"/>
          </a:p>
        </p:txBody>
      </p:sp>
      <p:sp>
        <p:nvSpPr>
          <p:cNvPr id="3" name="Footer Placeholder 2">
            <a:extLst>
              <a:ext uri="{FF2B5EF4-FFF2-40B4-BE49-F238E27FC236}">
                <a16:creationId xmlns:a16="http://schemas.microsoft.com/office/drawing/2014/main" id="{17B5F6F7-A30F-A280-2AA7-275BF2DB910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17B2448-50FE-5FDF-9720-FE217EBB1372}"/>
              </a:ext>
            </a:extLst>
          </p:cNvPr>
          <p:cNvSpPr>
            <a:spLocks noGrp="1"/>
          </p:cNvSpPr>
          <p:nvPr>
            <p:ph type="sldNum" sz="quarter" idx="12"/>
          </p:nvPr>
        </p:nvSpPr>
        <p:spPr/>
        <p:txBody>
          <a:bodyPr/>
          <a:lstStyle/>
          <a:p>
            <a:fld id="{E22BDF04-20A3-488A-B575-3F19F24D39FC}" type="slidenum">
              <a:rPr lang="en-IN" smtClean="0"/>
              <a:t>‹#›</a:t>
            </a:fld>
            <a:endParaRPr lang="en-IN"/>
          </a:p>
        </p:txBody>
      </p:sp>
    </p:spTree>
    <p:extLst>
      <p:ext uri="{BB962C8B-B14F-4D97-AF65-F5344CB8AC3E}">
        <p14:creationId xmlns:p14="http://schemas.microsoft.com/office/powerpoint/2010/main" val="1585886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613EF-2ECD-2EF2-B4A0-9F44BB3749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F186A8D-FED7-E930-BB0E-3E4FF39014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4ADFC3D-0242-7FED-7800-F9A17D6A8D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774C40-CB9A-A57B-8AF8-184866A3873D}"/>
              </a:ext>
            </a:extLst>
          </p:cNvPr>
          <p:cNvSpPr>
            <a:spLocks noGrp="1"/>
          </p:cNvSpPr>
          <p:nvPr>
            <p:ph type="dt" sz="half" idx="10"/>
          </p:nvPr>
        </p:nvSpPr>
        <p:spPr/>
        <p:txBody>
          <a:bodyPr/>
          <a:lstStyle/>
          <a:p>
            <a:fld id="{AD5EBA54-3B23-4595-B72D-9322D756AFBE}" type="datetimeFigureOut">
              <a:rPr lang="en-IN" smtClean="0"/>
              <a:t>05/06/22</a:t>
            </a:fld>
            <a:endParaRPr lang="en-IN"/>
          </a:p>
        </p:txBody>
      </p:sp>
      <p:sp>
        <p:nvSpPr>
          <p:cNvPr id="6" name="Footer Placeholder 5">
            <a:extLst>
              <a:ext uri="{FF2B5EF4-FFF2-40B4-BE49-F238E27FC236}">
                <a16:creationId xmlns:a16="http://schemas.microsoft.com/office/drawing/2014/main" id="{D6487A43-2418-A702-30E2-191F4C1A721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64F72F0-9F00-8E1A-2E63-EA2BE7FF0017}"/>
              </a:ext>
            </a:extLst>
          </p:cNvPr>
          <p:cNvSpPr>
            <a:spLocks noGrp="1"/>
          </p:cNvSpPr>
          <p:nvPr>
            <p:ph type="sldNum" sz="quarter" idx="12"/>
          </p:nvPr>
        </p:nvSpPr>
        <p:spPr/>
        <p:txBody>
          <a:bodyPr/>
          <a:lstStyle/>
          <a:p>
            <a:fld id="{E22BDF04-20A3-488A-B575-3F19F24D39FC}" type="slidenum">
              <a:rPr lang="en-IN" smtClean="0"/>
              <a:t>‹#›</a:t>
            </a:fld>
            <a:endParaRPr lang="en-IN"/>
          </a:p>
        </p:txBody>
      </p:sp>
    </p:spTree>
    <p:extLst>
      <p:ext uri="{BB962C8B-B14F-4D97-AF65-F5344CB8AC3E}">
        <p14:creationId xmlns:p14="http://schemas.microsoft.com/office/powerpoint/2010/main" val="1909546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5524-1899-578C-21BC-8F1F5BE85B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ADCD6AD-D717-7233-A444-71C98B8DB6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F29CF4A-DABB-6408-1C83-25A6526C51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483384-CF19-48D1-F696-6138E97E2EC8}"/>
              </a:ext>
            </a:extLst>
          </p:cNvPr>
          <p:cNvSpPr>
            <a:spLocks noGrp="1"/>
          </p:cNvSpPr>
          <p:nvPr>
            <p:ph type="dt" sz="half" idx="10"/>
          </p:nvPr>
        </p:nvSpPr>
        <p:spPr/>
        <p:txBody>
          <a:bodyPr/>
          <a:lstStyle/>
          <a:p>
            <a:fld id="{AD5EBA54-3B23-4595-B72D-9322D756AFBE}" type="datetimeFigureOut">
              <a:rPr lang="en-IN" smtClean="0"/>
              <a:t>05/06/22</a:t>
            </a:fld>
            <a:endParaRPr lang="en-IN"/>
          </a:p>
        </p:txBody>
      </p:sp>
      <p:sp>
        <p:nvSpPr>
          <p:cNvPr id="6" name="Footer Placeholder 5">
            <a:extLst>
              <a:ext uri="{FF2B5EF4-FFF2-40B4-BE49-F238E27FC236}">
                <a16:creationId xmlns:a16="http://schemas.microsoft.com/office/drawing/2014/main" id="{AE26EC9E-ABDB-8510-372E-703755A8754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EBDBA56-EBEB-2490-86DC-7E01AD2D0656}"/>
              </a:ext>
            </a:extLst>
          </p:cNvPr>
          <p:cNvSpPr>
            <a:spLocks noGrp="1"/>
          </p:cNvSpPr>
          <p:nvPr>
            <p:ph type="sldNum" sz="quarter" idx="12"/>
          </p:nvPr>
        </p:nvSpPr>
        <p:spPr/>
        <p:txBody>
          <a:bodyPr/>
          <a:lstStyle/>
          <a:p>
            <a:fld id="{E22BDF04-20A3-488A-B575-3F19F24D39FC}" type="slidenum">
              <a:rPr lang="en-IN" smtClean="0"/>
              <a:t>‹#›</a:t>
            </a:fld>
            <a:endParaRPr lang="en-IN"/>
          </a:p>
        </p:txBody>
      </p:sp>
    </p:spTree>
    <p:extLst>
      <p:ext uri="{BB962C8B-B14F-4D97-AF65-F5344CB8AC3E}">
        <p14:creationId xmlns:p14="http://schemas.microsoft.com/office/powerpoint/2010/main" val="3460720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540109-1E31-23DC-5E85-B9FE318108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85D3132-D7C1-95C7-5D8A-3F0B206891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01FCCDB-CB80-BD9C-89B0-A309E8050C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5EBA54-3B23-4595-B72D-9322D756AFBE}" type="datetimeFigureOut">
              <a:rPr lang="en-IN" smtClean="0"/>
              <a:t>05/06/22</a:t>
            </a:fld>
            <a:endParaRPr lang="en-IN"/>
          </a:p>
        </p:txBody>
      </p:sp>
      <p:sp>
        <p:nvSpPr>
          <p:cNvPr id="5" name="Footer Placeholder 4">
            <a:extLst>
              <a:ext uri="{FF2B5EF4-FFF2-40B4-BE49-F238E27FC236}">
                <a16:creationId xmlns:a16="http://schemas.microsoft.com/office/drawing/2014/main" id="{4D132766-7268-05CF-67F7-4D3325F718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D8D66DC-FE99-E9ED-DF64-F92ACB8BCF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2BDF04-20A3-488A-B575-3F19F24D39FC}" type="slidenum">
              <a:rPr lang="en-IN" smtClean="0"/>
              <a:t>‹#›</a:t>
            </a:fld>
            <a:endParaRPr lang="en-IN"/>
          </a:p>
        </p:txBody>
      </p:sp>
    </p:spTree>
    <p:extLst>
      <p:ext uri="{BB962C8B-B14F-4D97-AF65-F5344CB8AC3E}">
        <p14:creationId xmlns:p14="http://schemas.microsoft.com/office/powerpoint/2010/main" val="15668112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start.umd.edu/gtd/"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s://freesvg.org/decorative-stars-vector" TargetMode="External"/><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hyperlink" Target="https://acurrie.me/2015/03/19/cleanmaster-the-scourge-of-2015-android-flagships/" TargetMode="Externa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geeksforgeeks.org/introduction-to-tableau/" TargetMode="External"/><Relationship Id="rId2" Type="http://schemas.openxmlformats.org/officeDocument/2006/relationships/hyperlink" Target="https://www.start.umd.edu/gtd/" TargetMode="External"/><Relationship Id="rId1" Type="http://schemas.openxmlformats.org/officeDocument/2006/relationships/slideLayout" Target="../slideLayouts/slideLayout2.xml"/><Relationship Id="rId4" Type="http://schemas.openxmlformats.org/officeDocument/2006/relationships/hyperlink" Target="https://www.tandfonline.com/doi/full/10.1080/09546550701246817https:/www.ncbi.nlm.nih.gov/pmc/articles/PMC5462416/"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3">
            <a:extLst>
              <a:ext uri="{FF2B5EF4-FFF2-40B4-BE49-F238E27FC236}">
                <a16:creationId xmlns:a16="http://schemas.microsoft.com/office/drawing/2014/main" id="{6988EF41-5DE6-8842-92FA-3D841BDEAF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8310" y="4373036"/>
            <a:ext cx="2019300" cy="194310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2">
            <a:extLst>
              <a:ext uri="{FF2B5EF4-FFF2-40B4-BE49-F238E27FC236}">
                <a16:creationId xmlns:a16="http://schemas.microsoft.com/office/drawing/2014/main" id="{18A11257-B139-9A43-ADB6-B49B6883C9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0" y="4343401"/>
            <a:ext cx="2057400" cy="19558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2FBF57A5-D94F-0A42-B8A9-7C191A72E5A4}"/>
              </a:ext>
            </a:extLst>
          </p:cNvPr>
          <p:cNvSpPr>
            <a:spLocks noChangeArrowheads="1"/>
          </p:cNvSpPr>
          <p:nvPr/>
        </p:nvSpPr>
        <p:spPr bwMode="auto">
          <a:xfrm>
            <a:off x="1106311" y="278026"/>
            <a:ext cx="10182577" cy="4078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Mangal" panose="02040503050203030202" pitchFamily="18" charset="0"/>
              </a:rPr>
              <a:t>		UNIVERSITY INSTITUTE OF ENGINEERING AND TECHNOLOGY</a:t>
            </a:r>
            <a:r>
              <a:rPr lang="en-US" altLang="en-US" sz="1000" dirty="0"/>
              <a:t>,</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Mangal" panose="02040503050203030202" pitchFamily="18" charset="0"/>
              </a:rPr>
              <a:t>			      </a:t>
            </a:r>
            <a:r>
              <a:rPr kumimoji="0" lang="en-US" altLang="en-US" sz="16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Mangal" panose="02040503050203030202" pitchFamily="18" charset="0"/>
              </a:rPr>
              <a:t>PANJAB UNIVERSITY CHANDIGARH</a:t>
            </a:r>
          </a:p>
          <a:p>
            <a:pPr marL="0" marR="0" lvl="0" indent="0" defTabSz="914400" rtl="0" eaLnBrk="0" fontAlgn="base" latinLnBrk="0" hangingPunct="0">
              <a:lnSpc>
                <a:spcPct val="100000"/>
              </a:lnSpc>
              <a:spcBef>
                <a:spcPct val="0"/>
              </a:spcBef>
              <a:spcAft>
                <a:spcPct val="0"/>
              </a:spcAft>
              <a:buClrTx/>
              <a:buSzTx/>
              <a:buFontTx/>
              <a:buNone/>
              <a:tabLst/>
            </a:pPr>
            <a:endParaRPr lang="en-US" altLang="en-US" sz="1600" b="1" dirty="0">
              <a:latin typeface="Times New Roman" panose="02020603050405020304" pitchFamily="18" charset="0"/>
              <a:cs typeface="Mangal" panose="02040503050203030202" pitchFamily="18" charset="0"/>
            </a:endParaRP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Mangal" panose="02040503050203030202" pitchFamily="18" charset="0"/>
              </a:rPr>
              <a:t>                                                           GLOBAL TERRORISM DASHBOARD</a:t>
            </a:r>
            <a:endParaRPr kumimoji="0" lang="en-US" altLang="en-US" sz="1000" b="0" i="0" u="none" strike="noStrike" cap="none" normalizeH="0" baseline="0" dirty="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62626"/>
                </a:solidFill>
                <a:effectLst/>
                <a:latin typeface="Times New Roman" panose="02020603050405020304" pitchFamily="18" charset="0"/>
                <a:ea typeface="Calibri" panose="020F0502020204030204" pitchFamily="34" charset="0"/>
                <a:cs typeface="Mangal" panose="02040503050203030202" pitchFamily="18" charset="0"/>
              </a:rPr>
              <a:t>                   </a:t>
            </a:r>
            <a:r>
              <a:rPr kumimoji="0" lang="en-US" altLang="en-US" sz="1600" b="1" i="0" u="sng" strike="noStrike" cap="none" normalizeH="0" baseline="0" dirty="0">
                <a:ln>
                  <a:noFill/>
                </a:ln>
                <a:solidFill>
                  <a:srgbClr val="262626"/>
                </a:solidFill>
                <a:effectLst/>
                <a:latin typeface="Times New Roman" panose="02020603050405020304" pitchFamily="18" charset="0"/>
                <a:ea typeface="Calibri" panose="020F0502020204030204" pitchFamily="34" charset="0"/>
                <a:cs typeface="Mangal" panose="02040503050203030202" pitchFamily="18" charset="0"/>
              </a:rPr>
              <a:t> </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Mangal" panose="02040503050203030202" pitchFamily="18" charset="0"/>
              </a:rPr>
              <a:t> </a:t>
            </a:r>
            <a:endParaRPr kumimoji="0" lang="en-US" altLang="en-US" sz="1000" b="0" i="0" u="none" strike="noStrike" cap="none" normalizeH="0" baseline="0" dirty="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262626"/>
              </a:solidFill>
              <a:effectLst/>
              <a:latin typeface="Times New Roman" panose="02020603050405020304" pitchFamily="18" charset="0"/>
              <a:ea typeface="Calibri" panose="020F0502020204030204" pitchFamily="34" charset="0"/>
              <a:cs typeface="Mangal" panose="02040503050203030202" pitchFamily="18" charset="0"/>
            </a:endParaRPr>
          </a:p>
          <a:p>
            <a:pPr marL="0" marR="0" lvl="0" indent="0"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262626"/>
              </a:solidFill>
              <a:latin typeface="Times New Roman" panose="02020603050405020304" pitchFamily="18" charset="0"/>
              <a:ea typeface="Calibri" panose="020F0502020204030204" pitchFamily="34" charset="0"/>
              <a:cs typeface="Mangal" panose="02040503050203030202" pitchFamily="18"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262626"/>
                </a:solidFill>
                <a:effectLst/>
                <a:latin typeface="Times New Roman" panose="02020603050405020304" pitchFamily="18" charset="0"/>
                <a:ea typeface="Calibri" panose="020F0502020204030204" pitchFamily="34" charset="0"/>
                <a:cs typeface="Mangal" panose="02040503050203030202" pitchFamily="18" charset="0"/>
              </a:rPr>
              <a:t>                                     TEAM MEMBERS:</a:t>
            </a:r>
            <a:r>
              <a:rPr kumimoji="0" lang="en-US" altLang="en-US" sz="1600" b="0" i="0" u="none" strike="noStrike" cap="none" normalizeH="0" baseline="0" dirty="0">
                <a:ln>
                  <a:noFill/>
                </a:ln>
                <a:solidFill>
                  <a:srgbClr val="262626"/>
                </a:solidFill>
                <a:effectLst/>
                <a:latin typeface="Times New Roman" panose="02020603050405020304" pitchFamily="18" charset="0"/>
                <a:ea typeface="Calibri" panose="020F0502020204030204" pitchFamily="34" charset="0"/>
                <a:cs typeface="Mangal" panose="02040503050203030202" pitchFamily="18" charset="0"/>
              </a:rPr>
              <a:t>                                   </a:t>
            </a:r>
            <a:r>
              <a:rPr kumimoji="0" lang="en-US" altLang="en-US" sz="1600" b="1" i="0" u="none" strike="noStrike" cap="none" normalizeH="0" baseline="0" dirty="0">
                <a:ln>
                  <a:noFill/>
                </a:ln>
                <a:solidFill>
                  <a:srgbClr val="262626"/>
                </a:solidFill>
                <a:effectLst/>
                <a:latin typeface="Times New Roman" panose="02020603050405020304" pitchFamily="18" charset="0"/>
                <a:ea typeface="Calibri" panose="020F0502020204030204" pitchFamily="34" charset="0"/>
                <a:cs typeface="Mangal" panose="02040503050203030202" pitchFamily="18" charset="0"/>
              </a:rPr>
              <a:t>TEACHER INCHARGE:</a:t>
            </a:r>
            <a:endParaRPr kumimoji="0" lang="en-US" altLang="en-US" sz="1000" b="0" i="0" u="none" strike="noStrike" cap="none" normalizeH="0" baseline="0" dirty="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62626"/>
                </a:solidFill>
                <a:effectLst/>
                <a:latin typeface="Times New Roman" panose="02020603050405020304" pitchFamily="18" charset="0"/>
                <a:ea typeface="Calibri" panose="020F0502020204030204" pitchFamily="34" charset="0"/>
                <a:cs typeface="Mangal" panose="02040503050203030202" pitchFamily="18" charset="0"/>
              </a:rPr>
              <a:t>	                      KUHU CHAWLA (UE195069)                              MS. DALJEET KAUR </a:t>
            </a:r>
            <a:endParaRPr kumimoji="0" lang="en-US" altLang="en-US" sz="1000" b="0" i="0" u="none" strike="noStrike" cap="none" normalizeH="0" baseline="0" dirty="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62626"/>
                </a:solidFill>
                <a:effectLst/>
                <a:latin typeface="Times New Roman" panose="02020603050405020304" pitchFamily="18" charset="0"/>
                <a:ea typeface="Calibri" panose="020F0502020204030204" pitchFamily="34" charset="0"/>
                <a:cs typeface="Mangal" panose="02040503050203030202" pitchFamily="18" charset="0"/>
              </a:rPr>
              <a:t>                                          MUSKAN GUPTA (UE195078)                             MS. PREETI GUPTA</a:t>
            </a:r>
            <a:endParaRPr kumimoji="0" lang="en-US" altLang="en-US" sz="1000" b="0" i="0" u="none" strike="noStrike" cap="none" normalizeH="0" baseline="0" dirty="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62626"/>
                </a:solidFill>
                <a:effectLst/>
                <a:latin typeface="Times New Roman" panose="02020603050405020304" pitchFamily="18" charset="0"/>
                <a:ea typeface="Calibri" panose="020F0502020204030204" pitchFamily="34" charset="0"/>
                <a:cs typeface="Mangal" panose="02040503050203030202" pitchFamily="18" charset="0"/>
              </a:rPr>
              <a:t>                                          PUSHKAR BHARDWAJ (UE195087)</a:t>
            </a:r>
          </a:p>
          <a:p>
            <a:pPr marL="0" marR="0" lvl="0" indent="0" defTabSz="914400" rtl="0" eaLnBrk="0" fontAlgn="base" latinLnBrk="0" hangingPunct="0">
              <a:lnSpc>
                <a:spcPct val="100000"/>
              </a:lnSpc>
              <a:spcBef>
                <a:spcPct val="0"/>
              </a:spcBef>
              <a:spcAft>
                <a:spcPct val="0"/>
              </a:spcAft>
              <a:buClrTx/>
              <a:buSzTx/>
              <a:buFontTx/>
              <a:buNone/>
              <a:tabLst/>
            </a:pPr>
            <a:endParaRPr lang="en-US" altLang="en-US" sz="1400" dirty="0">
              <a:solidFill>
                <a:srgbClr val="262626"/>
              </a:solidFill>
              <a:latin typeface="Times New Roman" panose="02020603050405020304" pitchFamily="18" charset="0"/>
              <a:cs typeface="Mangal" panose="02040503050203030202" pitchFamily="18" charset="0"/>
            </a:endParaRP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262626"/>
              </a:solidFill>
              <a:effectLst/>
              <a:latin typeface="Times New Roman" panose="02020603050405020304" pitchFamily="18" charset="0"/>
              <a:cs typeface="Mangal" panose="02040503050203030202" pitchFamily="18" charset="0"/>
            </a:endParaRPr>
          </a:p>
          <a:p>
            <a:pPr marL="0" marR="0" lvl="0" indent="0" defTabSz="914400" rtl="0" eaLnBrk="0" fontAlgn="base" latinLnBrk="0" hangingPunct="0">
              <a:lnSpc>
                <a:spcPct val="100000"/>
              </a:lnSpc>
              <a:spcBef>
                <a:spcPct val="0"/>
              </a:spcBef>
              <a:spcAft>
                <a:spcPct val="0"/>
              </a:spcAft>
              <a:buClrTx/>
              <a:buSzTx/>
              <a:buFontTx/>
              <a:buNone/>
              <a:tabLst/>
            </a:pPr>
            <a:endParaRPr lang="en-US" altLang="en-US" sz="1400" dirty="0">
              <a:solidFill>
                <a:srgbClr val="262626"/>
              </a:solidFill>
              <a:latin typeface="Times New Roman" panose="02020603050405020304" pitchFamily="18" charset="0"/>
              <a:cs typeface="Mangal" panose="02040503050203030202" pitchFamily="18" charset="0"/>
            </a:endParaRP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62626"/>
                </a:solidFill>
                <a:effectLst/>
                <a:latin typeface="Times New Roman" panose="02020603050405020304" pitchFamily="18" charset="0"/>
                <a:ea typeface="Calibri" panose="020F0502020204030204" pitchFamily="34" charset="0"/>
                <a:cs typeface="Mangal" panose="02040503050203030202" pitchFamily="18" charset="0"/>
              </a:rPr>
              <a:t>                                DEPARTMENT OF ELECTRONICS</a:t>
            </a:r>
            <a:r>
              <a:rPr lang="en-US" altLang="en-US" sz="1000" dirty="0"/>
              <a:t> </a:t>
            </a:r>
            <a:r>
              <a:rPr kumimoji="0" lang="en-US" altLang="en-US" sz="1600" b="0" i="0" u="none" strike="noStrike" cap="none" normalizeH="0" baseline="0" dirty="0">
                <a:ln>
                  <a:noFill/>
                </a:ln>
                <a:solidFill>
                  <a:srgbClr val="262626"/>
                </a:solidFill>
                <a:effectLst/>
                <a:latin typeface="Times New Roman" panose="02020603050405020304" pitchFamily="18" charset="0"/>
                <a:ea typeface="Calibri" panose="020F0502020204030204" pitchFamily="34" charset="0"/>
                <a:cs typeface="Mangal" panose="02040503050203030202" pitchFamily="18" charset="0"/>
              </a:rPr>
              <a:t>AND COMMUNICATION ENGINEERING</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Mangal" panose="02040503050203030202"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4">
            <a:extLst>
              <a:ext uri="{FF2B5EF4-FFF2-40B4-BE49-F238E27FC236}">
                <a16:creationId xmlns:a16="http://schemas.microsoft.com/office/drawing/2014/main" id="{7664399F-37B9-CF47-9895-84EF7651AEA1}"/>
              </a:ext>
            </a:extLst>
          </p:cNvPr>
          <p:cNvSpPr>
            <a:spLocks noChangeArrowheads="1"/>
          </p:cNvSpPr>
          <p:nvPr/>
        </p:nvSpPr>
        <p:spPr bwMode="auto">
          <a:xfrm>
            <a:off x="0" y="24003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Mangal" panose="02040503050203030202"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758352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2AE03-290A-0B1C-BB3C-1FB74813E254}"/>
              </a:ext>
            </a:extLst>
          </p:cNvPr>
          <p:cNvSpPr>
            <a:spLocks noGrp="1"/>
          </p:cNvSpPr>
          <p:nvPr>
            <p:ph type="title"/>
          </p:nvPr>
        </p:nvSpPr>
        <p:spPr>
          <a:xfrm>
            <a:off x="749423" y="1"/>
            <a:ext cx="10515600" cy="831882"/>
          </a:xfrm>
        </p:spPr>
        <p:txBody>
          <a:bodyPr/>
          <a:lstStyle/>
          <a:p>
            <a:r>
              <a:rPr lang="en-IN" b="1" dirty="0"/>
              <a:t>Dataset from Kaggle</a:t>
            </a:r>
          </a:p>
        </p:txBody>
      </p:sp>
      <p:sp>
        <p:nvSpPr>
          <p:cNvPr id="3" name="Content Placeholder 2">
            <a:extLst>
              <a:ext uri="{FF2B5EF4-FFF2-40B4-BE49-F238E27FC236}">
                <a16:creationId xmlns:a16="http://schemas.microsoft.com/office/drawing/2014/main" id="{19F4EE45-A7A3-C633-CF50-3FECBCC37CEA}"/>
              </a:ext>
            </a:extLst>
          </p:cNvPr>
          <p:cNvSpPr>
            <a:spLocks noGrp="1"/>
          </p:cNvSpPr>
          <p:nvPr>
            <p:ph idx="1"/>
          </p:nvPr>
        </p:nvSpPr>
        <p:spPr>
          <a:xfrm>
            <a:off x="749423" y="769183"/>
            <a:ext cx="10515600" cy="4351338"/>
          </a:xfrm>
        </p:spPr>
        <p:txBody>
          <a:bodyPr/>
          <a:lstStyle/>
          <a:p>
            <a:pPr>
              <a:buFontTx/>
              <a:buChar char="-"/>
            </a:pPr>
            <a:r>
              <a:rPr lang="en-IN" dirty="0"/>
              <a:t>Original dataset 							</a:t>
            </a:r>
            <a:r>
              <a:rPr lang="en-IN" sz="1200" dirty="0">
                <a:hlinkClick r:id="rId2"/>
              </a:rPr>
              <a:t>https://www.start.umd.edu/gtd/</a:t>
            </a:r>
            <a:endParaRPr lang="en-IN" sz="1200" dirty="0"/>
          </a:p>
          <a:p>
            <a:pPr>
              <a:buFontTx/>
              <a:buChar char="-"/>
            </a:pPr>
            <a:endParaRPr lang="en-IN" dirty="0"/>
          </a:p>
          <a:p>
            <a:endParaRPr lang="en-IN" dirty="0"/>
          </a:p>
        </p:txBody>
      </p:sp>
      <p:pic>
        <p:nvPicPr>
          <p:cNvPr id="6" name="Picture 5">
            <a:extLst>
              <a:ext uri="{FF2B5EF4-FFF2-40B4-BE49-F238E27FC236}">
                <a16:creationId xmlns:a16="http://schemas.microsoft.com/office/drawing/2014/main" id="{9D012C24-D7AB-57D8-1E18-3146EB886F5E}"/>
              </a:ext>
            </a:extLst>
          </p:cNvPr>
          <p:cNvPicPr>
            <a:picLocks noChangeAspect="1"/>
          </p:cNvPicPr>
          <p:nvPr/>
        </p:nvPicPr>
        <p:blipFill>
          <a:blip r:embed="rId3"/>
          <a:stretch>
            <a:fillRect/>
          </a:stretch>
        </p:blipFill>
        <p:spPr>
          <a:xfrm>
            <a:off x="1" y="1313926"/>
            <a:ext cx="6027937" cy="5424226"/>
          </a:xfrm>
          <a:prstGeom prst="rect">
            <a:avLst/>
          </a:prstGeom>
        </p:spPr>
      </p:pic>
      <p:pic>
        <p:nvPicPr>
          <p:cNvPr id="12" name="Picture 11">
            <a:extLst>
              <a:ext uri="{FF2B5EF4-FFF2-40B4-BE49-F238E27FC236}">
                <a16:creationId xmlns:a16="http://schemas.microsoft.com/office/drawing/2014/main" id="{E3FE282A-8649-65F3-819E-580EAF54A5C4}"/>
              </a:ext>
            </a:extLst>
          </p:cNvPr>
          <p:cNvPicPr>
            <a:picLocks noChangeAspect="1"/>
          </p:cNvPicPr>
          <p:nvPr/>
        </p:nvPicPr>
        <p:blipFill>
          <a:blip r:embed="rId4"/>
          <a:stretch>
            <a:fillRect/>
          </a:stretch>
        </p:blipFill>
        <p:spPr>
          <a:xfrm>
            <a:off x="6164064" y="1313926"/>
            <a:ext cx="6027937" cy="5424226"/>
          </a:xfrm>
          <a:prstGeom prst="rect">
            <a:avLst/>
          </a:prstGeom>
        </p:spPr>
      </p:pic>
    </p:spTree>
    <p:extLst>
      <p:ext uri="{BB962C8B-B14F-4D97-AF65-F5344CB8AC3E}">
        <p14:creationId xmlns:p14="http://schemas.microsoft.com/office/powerpoint/2010/main" val="1167689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9D5A2-5258-F528-AB36-23FDC2672778}"/>
              </a:ext>
            </a:extLst>
          </p:cNvPr>
          <p:cNvSpPr>
            <a:spLocks noGrp="1"/>
          </p:cNvSpPr>
          <p:nvPr>
            <p:ph type="title"/>
          </p:nvPr>
        </p:nvSpPr>
        <p:spPr/>
        <p:txBody>
          <a:bodyPr/>
          <a:lstStyle/>
          <a:p>
            <a:endParaRPr lang="en-IN" dirty="0"/>
          </a:p>
        </p:txBody>
      </p:sp>
      <p:pic>
        <p:nvPicPr>
          <p:cNvPr id="4" name="Content Placeholder 3">
            <a:extLst>
              <a:ext uri="{FF2B5EF4-FFF2-40B4-BE49-F238E27FC236}">
                <a16:creationId xmlns:a16="http://schemas.microsoft.com/office/drawing/2014/main" id="{A81592FD-A074-3AA5-D430-3B68490E4807}"/>
              </a:ext>
            </a:extLst>
          </p:cNvPr>
          <p:cNvPicPr>
            <a:picLocks noGrp="1" noChangeAspect="1"/>
          </p:cNvPicPr>
          <p:nvPr>
            <p:ph idx="1"/>
          </p:nvPr>
        </p:nvPicPr>
        <p:blipFill rotWithShape="1">
          <a:blip r:embed="rId2"/>
          <a:srcRect t="4652" b="2005"/>
          <a:stretch/>
        </p:blipFill>
        <p:spPr>
          <a:xfrm>
            <a:off x="6096000" y="1074514"/>
            <a:ext cx="6090082" cy="5223007"/>
          </a:xfrm>
          <a:prstGeom prst="rect">
            <a:avLst/>
          </a:prstGeom>
        </p:spPr>
      </p:pic>
      <p:pic>
        <p:nvPicPr>
          <p:cNvPr id="6" name="Picture 5">
            <a:extLst>
              <a:ext uri="{FF2B5EF4-FFF2-40B4-BE49-F238E27FC236}">
                <a16:creationId xmlns:a16="http://schemas.microsoft.com/office/drawing/2014/main" id="{CFEF79C9-DC34-486E-6B4B-DDE92C1D3591}"/>
              </a:ext>
            </a:extLst>
          </p:cNvPr>
          <p:cNvPicPr>
            <a:picLocks noChangeAspect="1"/>
          </p:cNvPicPr>
          <p:nvPr/>
        </p:nvPicPr>
        <p:blipFill>
          <a:blip r:embed="rId3"/>
          <a:stretch>
            <a:fillRect/>
          </a:stretch>
        </p:blipFill>
        <p:spPr>
          <a:xfrm>
            <a:off x="5918" y="1074514"/>
            <a:ext cx="6090082" cy="5223007"/>
          </a:xfrm>
          <a:prstGeom prst="rect">
            <a:avLst/>
          </a:prstGeom>
        </p:spPr>
      </p:pic>
      <p:sp>
        <p:nvSpPr>
          <p:cNvPr id="7" name="TextBox 6">
            <a:extLst>
              <a:ext uri="{FF2B5EF4-FFF2-40B4-BE49-F238E27FC236}">
                <a16:creationId xmlns:a16="http://schemas.microsoft.com/office/drawing/2014/main" id="{2A98BB4A-3566-C490-649E-062F2DBA70CE}"/>
              </a:ext>
            </a:extLst>
          </p:cNvPr>
          <p:cNvSpPr txBox="1"/>
          <p:nvPr/>
        </p:nvSpPr>
        <p:spPr>
          <a:xfrm>
            <a:off x="7918881" y="6418556"/>
            <a:ext cx="3919599" cy="369332"/>
          </a:xfrm>
          <a:prstGeom prst="rect">
            <a:avLst/>
          </a:prstGeom>
          <a:noFill/>
        </p:spPr>
        <p:txBody>
          <a:bodyPr wrap="none" rtlCol="0">
            <a:spAutoFit/>
          </a:bodyPr>
          <a:lstStyle/>
          <a:p>
            <a:r>
              <a:rPr lang="en-IN" dirty="0"/>
              <a:t>And many more unnecessary columns…</a:t>
            </a:r>
          </a:p>
        </p:txBody>
      </p:sp>
    </p:spTree>
    <p:extLst>
      <p:ext uri="{BB962C8B-B14F-4D97-AF65-F5344CB8AC3E}">
        <p14:creationId xmlns:p14="http://schemas.microsoft.com/office/powerpoint/2010/main" val="1685955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DFA462-A15B-D7B7-85A4-2EC9B2EB353E}"/>
              </a:ext>
            </a:extLst>
          </p:cNvPr>
          <p:cNvSpPr>
            <a:spLocks noGrp="1"/>
          </p:cNvSpPr>
          <p:nvPr>
            <p:ph idx="1"/>
          </p:nvPr>
        </p:nvSpPr>
        <p:spPr>
          <a:xfrm>
            <a:off x="838200" y="227644"/>
            <a:ext cx="10515600" cy="2497801"/>
          </a:xfrm>
        </p:spPr>
        <p:txBody>
          <a:bodyPr>
            <a:normAutofit fontScale="77500" lnSpcReduction="20000"/>
          </a:bodyPr>
          <a:lstStyle/>
          <a:p>
            <a:r>
              <a:rPr lang="en-IN" dirty="0"/>
              <a:t>With the initial dataset being a little too extrapolated, having quite large number of null spaces and oddly named columns, it was imperative to clean it before putting it to use.</a:t>
            </a:r>
          </a:p>
          <a:p>
            <a:r>
              <a:rPr lang="en-IN" dirty="0"/>
              <a:t>We wrote some python scripts and were able to make the data more readable and reliable than before.</a:t>
            </a:r>
          </a:p>
          <a:p>
            <a:r>
              <a:rPr lang="en-IN" dirty="0"/>
              <a:t>We renamed the columns and filtered out the important data from the whole data set.</a:t>
            </a:r>
          </a:p>
          <a:p>
            <a:r>
              <a:rPr lang="en-IN" dirty="0"/>
              <a:t>Technically, the process is called </a:t>
            </a:r>
            <a:r>
              <a:rPr lang="en-IN" b="1" dirty="0"/>
              <a:t>“cleaning” </a:t>
            </a:r>
            <a:r>
              <a:rPr lang="en-IN" dirty="0"/>
              <a:t>the data.</a:t>
            </a:r>
          </a:p>
        </p:txBody>
      </p:sp>
      <p:pic>
        <p:nvPicPr>
          <p:cNvPr id="12" name="Content Placeholder 4">
            <a:extLst>
              <a:ext uri="{FF2B5EF4-FFF2-40B4-BE49-F238E27FC236}">
                <a16:creationId xmlns:a16="http://schemas.microsoft.com/office/drawing/2014/main" id="{C6547064-3C79-2E08-B48C-BB93BC36B3E0}"/>
              </a:ext>
            </a:extLst>
          </p:cNvPr>
          <p:cNvPicPr>
            <a:picLocks noChangeAspect="1"/>
          </p:cNvPicPr>
          <p:nvPr/>
        </p:nvPicPr>
        <p:blipFill rotWithShape="1">
          <a:blip r:embed="rId2">
            <a:extLst>
              <a:ext uri="{28A0092B-C50C-407E-A947-70E740481C1C}">
                <a14:useLocalDpi xmlns:a14="http://schemas.microsoft.com/office/drawing/2010/main" val="0"/>
              </a:ext>
            </a:extLst>
          </a:blip>
          <a:srcRect l="10216" t="14924" r="11172" b="6077"/>
          <a:stretch/>
        </p:blipFill>
        <p:spPr>
          <a:xfrm>
            <a:off x="2195742" y="2331321"/>
            <a:ext cx="7605205" cy="4299035"/>
          </a:xfrm>
          <a:prstGeom prst="rect">
            <a:avLst/>
          </a:prstGeom>
        </p:spPr>
      </p:pic>
    </p:spTree>
    <p:extLst>
      <p:ext uri="{BB962C8B-B14F-4D97-AF65-F5344CB8AC3E}">
        <p14:creationId xmlns:p14="http://schemas.microsoft.com/office/powerpoint/2010/main" val="2840122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C4BA047-15F0-ED0C-DD4D-61D3B41E10F2}"/>
              </a:ext>
            </a:extLst>
          </p:cNvPr>
          <p:cNvPicPr>
            <a:picLocks noChangeAspect="1"/>
          </p:cNvPicPr>
          <p:nvPr/>
        </p:nvPicPr>
        <p:blipFill rotWithShape="1">
          <a:blip r:embed="rId2">
            <a:extLst>
              <a:ext uri="{28A0092B-C50C-407E-A947-70E740481C1C}">
                <a14:useLocalDpi xmlns:a14="http://schemas.microsoft.com/office/drawing/2010/main" val="0"/>
              </a:ext>
            </a:extLst>
          </a:blip>
          <a:srcRect l="10048" t="11709" r="11470" b="5529"/>
          <a:stretch/>
        </p:blipFill>
        <p:spPr>
          <a:xfrm>
            <a:off x="79899" y="142043"/>
            <a:ext cx="6676007" cy="3960022"/>
          </a:xfrm>
          <a:prstGeom prst="rect">
            <a:avLst/>
          </a:prstGeom>
        </p:spPr>
      </p:pic>
      <p:pic>
        <p:nvPicPr>
          <p:cNvPr id="10" name="Picture 9">
            <a:extLst>
              <a:ext uri="{FF2B5EF4-FFF2-40B4-BE49-F238E27FC236}">
                <a16:creationId xmlns:a16="http://schemas.microsoft.com/office/drawing/2014/main" id="{889288F2-121B-3CF2-F501-CBCCA3F43F29}"/>
              </a:ext>
            </a:extLst>
          </p:cNvPr>
          <p:cNvPicPr>
            <a:picLocks noChangeAspect="1"/>
          </p:cNvPicPr>
          <p:nvPr/>
        </p:nvPicPr>
        <p:blipFill rotWithShape="1">
          <a:blip r:embed="rId3">
            <a:extLst>
              <a:ext uri="{28A0092B-C50C-407E-A947-70E740481C1C}">
                <a14:useLocalDpi xmlns:a14="http://schemas.microsoft.com/office/drawing/2010/main" val="0"/>
              </a:ext>
            </a:extLst>
          </a:blip>
          <a:srcRect l="9689" t="11839" r="10662" b="5718"/>
          <a:stretch/>
        </p:blipFill>
        <p:spPr>
          <a:xfrm>
            <a:off x="5563235" y="2974019"/>
            <a:ext cx="6548866" cy="3812960"/>
          </a:xfrm>
          <a:prstGeom prst="rect">
            <a:avLst/>
          </a:prstGeom>
        </p:spPr>
      </p:pic>
    </p:spTree>
    <p:extLst>
      <p:ext uri="{BB962C8B-B14F-4D97-AF65-F5344CB8AC3E}">
        <p14:creationId xmlns:p14="http://schemas.microsoft.com/office/powerpoint/2010/main" val="850627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0981A-08B0-E261-5036-50DECC466017}"/>
              </a:ext>
            </a:extLst>
          </p:cNvPr>
          <p:cNvSpPr>
            <a:spLocks noGrp="1"/>
          </p:cNvSpPr>
          <p:nvPr>
            <p:ph type="title"/>
          </p:nvPr>
        </p:nvSpPr>
        <p:spPr>
          <a:xfrm>
            <a:off x="838200" y="47596"/>
            <a:ext cx="10515600" cy="633441"/>
          </a:xfrm>
        </p:spPr>
        <p:txBody>
          <a:bodyPr>
            <a:normAutofit/>
          </a:bodyPr>
          <a:lstStyle/>
          <a:p>
            <a:r>
              <a:rPr lang="en-IN" sz="2800" dirty="0">
                <a:latin typeface="+mn-lt"/>
              </a:rPr>
              <a:t>- Cleaned Dataset</a:t>
            </a:r>
          </a:p>
        </p:txBody>
      </p:sp>
      <p:pic>
        <p:nvPicPr>
          <p:cNvPr id="7" name="Picture 6">
            <a:extLst>
              <a:ext uri="{FF2B5EF4-FFF2-40B4-BE49-F238E27FC236}">
                <a16:creationId xmlns:a16="http://schemas.microsoft.com/office/drawing/2014/main" id="{1E54E697-C008-26D0-7997-DA438CA9F3FE}"/>
              </a:ext>
            </a:extLst>
          </p:cNvPr>
          <p:cNvPicPr>
            <a:picLocks noChangeAspect="1"/>
          </p:cNvPicPr>
          <p:nvPr/>
        </p:nvPicPr>
        <p:blipFill>
          <a:blip r:embed="rId2"/>
          <a:stretch>
            <a:fillRect/>
          </a:stretch>
        </p:blipFill>
        <p:spPr>
          <a:xfrm>
            <a:off x="7288568" y="681037"/>
            <a:ext cx="4903432" cy="5729265"/>
          </a:xfrm>
          <a:prstGeom prst="rect">
            <a:avLst/>
          </a:prstGeom>
        </p:spPr>
      </p:pic>
      <p:pic>
        <p:nvPicPr>
          <p:cNvPr id="5" name="Picture 4">
            <a:extLst>
              <a:ext uri="{FF2B5EF4-FFF2-40B4-BE49-F238E27FC236}">
                <a16:creationId xmlns:a16="http://schemas.microsoft.com/office/drawing/2014/main" id="{7D0E6998-D354-6981-9807-4C83157D21BF}"/>
              </a:ext>
            </a:extLst>
          </p:cNvPr>
          <p:cNvPicPr>
            <a:picLocks noChangeAspect="1"/>
          </p:cNvPicPr>
          <p:nvPr/>
        </p:nvPicPr>
        <p:blipFill>
          <a:blip r:embed="rId3"/>
          <a:stretch>
            <a:fillRect/>
          </a:stretch>
        </p:blipFill>
        <p:spPr>
          <a:xfrm>
            <a:off x="0" y="681037"/>
            <a:ext cx="7448366" cy="5729265"/>
          </a:xfrm>
          <a:prstGeom prst="rect">
            <a:avLst/>
          </a:prstGeom>
        </p:spPr>
      </p:pic>
      <p:sp>
        <p:nvSpPr>
          <p:cNvPr id="8" name="TextBox 7">
            <a:extLst>
              <a:ext uri="{FF2B5EF4-FFF2-40B4-BE49-F238E27FC236}">
                <a16:creationId xmlns:a16="http://schemas.microsoft.com/office/drawing/2014/main" id="{ABCE5022-79D9-79D1-F388-B87211D03C36}"/>
              </a:ext>
            </a:extLst>
          </p:cNvPr>
          <p:cNvSpPr txBox="1"/>
          <p:nvPr/>
        </p:nvSpPr>
        <p:spPr>
          <a:xfrm>
            <a:off x="7164279" y="6441072"/>
            <a:ext cx="4488216" cy="369332"/>
          </a:xfrm>
          <a:prstGeom prst="rect">
            <a:avLst/>
          </a:prstGeom>
          <a:noFill/>
        </p:spPr>
        <p:txBody>
          <a:bodyPr wrap="none" rtlCol="0">
            <a:spAutoFit/>
          </a:bodyPr>
          <a:lstStyle/>
          <a:p>
            <a:r>
              <a:rPr lang="en-IN" dirty="0"/>
              <a:t>This dataset is, obviously, more clean readable</a:t>
            </a:r>
          </a:p>
        </p:txBody>
      </p:sp>
      <p:pic>
        <p:nvPicPr>
          <p:cNvPr id="10" name="Picture 9">
            <a:extLst>
              <a:ext uri="{FF2B5EF4-FFF2-40B4-BE49-F238E27FC236}">
                <a16:creationId xmlns:a16="http://schemas.microsoft.com/office/drawing/2014/main" id="{2F3F03A4-BEFD-1743-B176-0DFEA2A6EF1F}"/>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88293" y="47596"/>
            <a:ext cx="546624" cy="546624"/>
          </a:xfrm>
          <a:prstGeom prst="rect">
            <a:avLst/>
          </a:prstGeom>
        </p:spPr>
      </p:pic>
      <p:pic>
        <p:nvPicPr>
          <p:cNvPr id="13" name="Picture 12">
            <a:extLst>
              <a:ext uri="{FF2B5EF4-FFF2-40B4-BE49-F238E27FC236}">
                <a16:creationId xmlns:a16="http://schemas.microsoft.com/office/drawing/2014/main" id="{B5D7113E-C18B-187E-001F-1B43C0E76AA5}"/>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1474389" y="6107837"/>
            <a:ext cx="703983" cy="703983"/>
          </a:xfrm>
          <a:prstGeom prst="rect">
            <a:avLst/>
          </a:prstGeom>
        </p:spPr>
      </p:pic>
    </p:spTree>
    <p:extLst>
      <p:ext uri="{BB962C8B-B14F-4D97-AF65-F5344CB8AC3E}">
        <p14:creationId xmlns:p14="http://schemas.microsoft.com/office/powerpoint/2010/main" val="22810345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E0958-F80F-1A67-9142-EDAF8DF49169}"/>
              </a:ext>
            </a:extLst>
          </p:cNvPr>
          <p:cNvSpPr>
            <a:spLocks noGrp="1"/>
          </p:cNvSpPr>
          <p:nvPr>
            <p:ph type="title"/>
          </p:nvPr>
        </p:nvSpPr>
        <p:spPr>
          <a:xfrm>
            <a:off x="838200" y="18255"/>
            <a:ext cx="10515600" cy="798491"/>
          </a:xfrm>
        </p:spPr>
        <p:txBody>
          <a:bodyPr/>
          <a:lstStyle/>
          <a:p>
            <a:r>
              <a:rPr lang="en-IN" dirty="0"/>
              <a:t>Screenshots at various stages of the project</a:t>
            </a:r>
          </a:p>
        </p:txBody>
      </p:sp>
      <p:sp>
        <p:nvSpPr>
          <p:cNvPr id="3" name="Content Placeholder 2">
            <a:extLst>
              <a:ext uri="{FF2B5EF4-FFF2-40B4-BE49-F238E27FC236}">
                <a16:creationId xmlns:a16="http://schemas.microsoft.com/office/drawing/2014/main" id="{42AD2DD5-23CD-1CD2-4481-FC16C5AEA0C5}"/>
              </a:ext>
            </a:extLst>
          </p:cNvPr>
          <p:cNvSpPr>
            <a:spLocks noGrp="1"/>
          </p:cNvSpPr>
          <p:nvPr>
            <p:ph idx="1"/>
          </p:nvPr>
        </p:nvSpPr>
        <p:spPr>
          <a:xfrm>
            <a:off x="838200" y="962271"/>
            <a:ext cx="10702771" cy="562469"/>
          </a:xfrm>
        </p:spPr>
        <p:txBody>
          <a:bodyPr/>
          <a:lstStyle/>
          <a:p>
            <a:pPr marL="0" indent="0">
              <a:buNone/>
            </a:pPr>
            <a:r>
              <a:rPr lang="en-IN" dirty="0"/>
              <a:t>1. Year-wise depiction f the number of terror attacks as a bar graph </a:t>
            </a:r>
          </a:p>
        </p:txBody>
      </p:sp>
      <p:pic>
        <p:nvPicPr>
          <p:cNvPr id="7" name="Picture 6">
            <a:extLst>
              <a:ext uri="{FF2B5EF4-FFF2-40B4-BE49-F238E27FC236}">
                <a16:creationId xmlns:a16="http://schemas.microsoft.com/office/drawing/2014/main" id="{E4B357B4-1C66-6F74-2964-6F7955B3AB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740" y="1670265"/>
            <a:ext cx="9142520" cy="5142668"/>
          </a:xfrm>
          <a:prstGeom prst="rect">
            <a:avLst/>
          </a:prstGeom>
        </p:spPr>
      </p:pic>
    </p:spTree>
    <p:extLst>
      <p:ext uri="{BB962C8B-B14F-4D97-AF65-F5344CB8AC3E}">
        <p14:creationId xmlns:p14="http://schemas.microsoft.com/office/powerpoint/2010/main" val="2698786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F8FEF-F7C0-5A74-C7C1-321F9AB011BF}"/>
              </a:ext>
            </a:extLst>
          </p:cNvPr>
          <p:cNvSpPr>
            <a:spLocks noGrp="1"/>
          </p:cNvSpPr>
          <p:nvPr>
            <p:ph type="title"/>
          </p:nvPr>
        </p:nvSpPr>
        <p:spPr>
          <a:xfrm>
            <a:off x="962486" y="11668"/>
            <a:ext cx="10515600" cy="964875"/>
          </a:xfrm>
        </p:spPr>
        <p:txBody>
          <a:bodyPr>
            <a:normAutofit/>
          </a:bodyPr>
          <a:lstStyle/>
          <a:p>
            <a:r>
              <a:rPr lang="en-IN" sz="2800" dirty="0">
                <a:latin typeface="+mn-lt"/>
              </a:rPr>
              <a:t>2. Country-wise Attacks (year 1985)</a:t>
            </a:r>
          </a:p>
        </p:txBody>
      </p:sp>
      <p:pic>
        <p:nvPicPr>
          <p:cNvPr id="5" name="Content Placeholder 4">
            <a:extLst>
              <a:ext uri="{FF2B5EF4-FFF2-40B4-BE49-F238E27FC236}">
                <a16:creationId xmlns:a16="http://schemas.microsoft.com/office/drawing/2014/main" id="{FA879979-19B6-DC38-44F4-9D2CE4B0E3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3211" y="976543"/>
            <a:ext cx="10045577" cy="5650637"/>
          </a:xfrm>
        </p:spPr>
      </p:pic>
    </p:spTree>
    <p:extLst>
      <p:ext uri="{BB962C8B-B14F-4D97-AF65-F5344CB8AC3E}">
        <p14:creationId xmlns:p14="http://schemas.microsoft.com/office/powerpoint/2010/main" val="36639023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C0DD7-7342-C7C4-4933-9A2E76D9B00E}"/>
              </a:ext>
            </a:extLst>
          </p:cNvPr>
          <p:cNvSpPr>
            <a:spLocks noGrp="1"/>
          </p:cNvSpPr>
          <p:nvPr>
            <p:ph type="title"/>
          </p:nvPr>
        </p:nvSpPr>
        <p:spPr>
          <a:xfrm>
            <a:off x="838200" y="157445"/>
            <a:ext cx="10515600" cy="659301"/>
          </a:xfrm>
        </p:spPr>
        <p:txBody>
          <a:bodyPr>
            <a:normAutofit/>
          </a:bodyPr>
          <a:lstStyle/>
          <a:p>
            <a:r>
              <a:rPr lang="en-IN" sz="2800" dirty="0">
                <a:latin typeface="+mn-lt"/>
              </a:rPr>
              <a:t>3. Region wise depiction</a:t>
            </a:r>
          </a:p>
        </p:txBody>
      </p:sp>
      <p:pic>
        <p:nvPicPr>
          <p:cNvPr id="5" name="Content Placeholder 4">
            <a:extLst>
              <a:ext uri="{FF2B5EF4-FFF2-40B4-BE49-F238E27FC236}">
                <a16:creationId xmlns:a16="http://schemas.microsoft.com/office/drawing/2014/main" id="{ED46792D-F153-6A8D-75F6-003D82F279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5948" y="816746"/>
            <a:ext cx="10460104" cy="5883809"/>
          </a:xfrm>
        </p:spPr>
      </p:pic>
    </p:spTree>
    <p:extLst>
      <p:ext uri="{BB962C8B-B14F-4D97-AF65-F5344CB8AC3E}">
        <p14:creationId xmlns:p14="http://schemas.microsoft.com/office/powerpoint/2010/main" val="2374476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D1B16-50B0-206E-0344-6F7A1A7494A5}"/>
              </a:ext>
            </a:extLst>
          </p:cNvPr>
          <p:cNvSpPr>
            <a:spLocks noGrp="1"/>
          </p:cNvSpPr>
          <p:nvPr>
            <p:ph type="title"/>
          </p:nvPr>
        </p:nvSpPr>
        <p:spPr>
          <a:xfrm>
            <a:off x="838200" y="125429"/>
            <a:ext cx="10515600" cy="629174"/>
          </a:xfrm>
        </p:spPr>
        <p:txBody>
          <a:bodyPr>
            <a:normAutofit/>
          </a:bodyPr>
          <a:lstStyle/>
          <a:p>
            <a:r>
              <a:rPr lang="en-IN" sz="2800" dirty="0">
                <a:latin typeface="+mn-lt"/>
              </a:rPr>
              <a:t>4. Major targeted regions by top 10 terror groups</a:t>
            </a:r>
          </a:p>
        </p:txBody>
      </p:sp>
      <p:pic>
        <p:nvPicPr>
          <p:cNvPr id="5" name="Content Placeholder 4">
            <a:extLst>
              <a:ext uri="{FF2B5EF4-FFF2-40B4-BE49-F238E27FC236}">
                <a16:creationId xmlns:a16="http://schemas.microsoft.com/office/drawing/2014/main" id="{A8239106-F0D3-49D2-020D-1B78232E188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3979" y="817546"/>
            <a:ext cx="10515600" cy="5915025"/>
          </a:xfrm>
        </p:spPr>
      </p:pic>
    </p:spTree>
    <p:extLst>
      <p:ext uri="{BB962C8B-B14F-4D97-AF65-F5344CB8AC3E}">
        <p14:creationId xmlns:p14="http://schemas.microsoft.com/office/powerpoint/2010/main" val="21855131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8B63D-88F9-DBFF-A389-3EFC43ED7CE3}"/>
              </a:ext>
            </a:extLst>
          </p:cNvPr>
          <p:cNvSpPr>
            <a:spLocks noGrp="1"/>
          </p:cNvSpPr>
          <p:nvPr>
            <p:ph type="title"/>
          </p:nvPr>
        </p:nvSpPr>
        <p:spPr>
          <a:xfrm>
            <a:off x="838200" y="107674"/>
            <a:ext cx="10515600" cy="638052"/>
          </a:xfrm>
        </p:spPr>
        <p:txBody>
          <a:bodyPr>
            <a:normAutofit/>
          </a:bodyPr>
          <a:lstStyle/>
          <a:p>
            <a:r>
              <a:rPr lang="en-IN" sz="2800" dirty="0">
                <a:latin typeface="+mn-lt"/>
              </a:rPr>
              <a:t>5. Major active Terror groups</a:t>
            </a:r>
          </a:p>
        </p:txBody>
      </p:sp>
      <p:pic>
        <p:nvPicPr>
          <p:cNvPr id="5" name="Content Placeholder 4">
            <a:extLst>
              <a:ext uri="{FF2B5EF4-FFF2-40B4-BE49-F238E27FC236}">
                <a16:creationId xmlns:a16="http://schemas.microsoft.com/office/drawing/2014/main" id="{4F9C7AD7-C96F-0F83-9856-799439E206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793185"/>
            <a:ext cx="10590472" cy="5957141"/>
          </a:xfrm>
        </p:spPr>
      </p:pic>
    </p:spTree>
    <p:extLst>
      <p:ext uri="{BB962C8B-B14F-4D97-AF65-F5344CB8AC3E}">
        <p14:creationId xmlns:p14="http://schemas.microsoft.com/office/powerpoint/2010/main" val="1369361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176C0-ADC6-F24D-968C-FF1D7C6A0FA7}"/>
              </a:ext>
            </a:extLst>
          </p:cNvPr>
          <p:cNvSpPr>
            <a:spLocks noGrp="1"/>
          </p:cNvSpPr>
          <p:nvPr>
            <p:ph type="title"/>
          </p:nvPr>
        </p:nvSpPr>
        <p:spPr>
          <a:xfrm>
            <a:off x="838200" y="365125"/>
            <a:ext cx="10515600" cy="696031"/>
          </a:xfrm>
        </p:spPr>
        <p:txBody>
          <a:bodyPr>
            <a:normAutofit/>
          </a:bodyPr>
          <a:lstStyle/>
          <a:p>
            <a:r>
              <a:rPr lang="en-US" sz="3600" b="1" u="sng" dirty="0"/>
              <a:t>OUTLINE</a:t>
            </a:r>
          </a:p>
        </p:txBody>
      </p:sp>
      <p:sp>
        <p:nvSpPr>
          <p:cNvPr id="3" name="Content Placeholder 2">
            <a:extLst>
              <a:ext uri="{FF2B5EF4-FFF2-40B4-BE49-F238E27FC236}">
                <a16:creationId xmlns:a16="http://schemas.microsoft.com/office/drawing/2014/main" id="{648A5969-A49B-6B4F-BBA8-3C434C07A4D9}"/>
              </a:ext>
            </a:extLst>
          </p:cNvPr>
          <p:cNvSpPr>
            <a:spLocks noGrp="1"/>
          </p:cNvSpPr>
          <p:nvPr>
            <p:ph idx="1"/>
          </p:nvPr>
        </p:nvSpPr>
        <p:spPr>
          <a:xfrm>
            <a:off x="838200" y="1396647"/>
            <a:ext cx="10515600" cy="4351338"/>
          </a:xfrm>
        </p:spPr>
        <p:txBody>
          <a:bodyPr>
            <a:noAutofit/>
          </a:bodyPr>
          <a:lstStyle/>
          <a:p>
            <a:r>
              <a:rPr lang="en-US" sz="2000" dirty="0"/>
              <a:t>TITLE</a:t>
            </a:r>
          </a:p>
          <a:p>
            <a:r>
              <a:rPr lang="en-US" sz="2000" dirty="0"/>
              <a:t>DISTRIBUTION OF PROJECT WORK</a:t>
            </a:r>
          </a:p>
          <a:p>
            <a:r>
              <a:rPr lang="en-US" sz="2000" dirty="0"/>
              <a:t>INTRODUCTION</a:t>
            </a:r>
          </a:p>
          <a:p>
            <a:r>
              <a:rPr lang="en-US" sz="2000" dirty="0"/>
              <a:t>NEED AND MOTIVATION FOR A CRITICAL GLOBAL TERRORISM ANALYSIS</a:t>
            </a:r>
          </a:p>
          <a:p>
            <a:r>
              <a:rPr lang="en-US" sz="2000" dirty="0"/>
              <a:t>BLOCK DIAGRAM OF PROJECT</a:t>
            </a:r>
          </a:p>
          <a:p>
            <a:r>
              <a:rPr lang="en-US" sz="2000" dirty="0"/>
              <a:t>TOOLS/TECHNOLOGIES USED</a:t>
            </a:r>
          </a:p>
          <a:p>
            <a:r>
              <a:rPr lang="en-US" sz="2000" dirty="0"/>
              <a:t>METHODOLOGY</a:t>
            </a:r>
          </a:p>
          <a:p>
            <a:r>
              <a:rPr lang="en-US" sz="2000" dirty="0"/>
              <a:t>SCREENSHOTS OF THE PROJECT AT VARIOUS STAGES</a:t>
            </a:r>
          </a:p>
          <a:p>
            <a:r>
              <a:rPr lang="en-US" sz="2000" dirty="0"/>
              <a:t>CONCLUSION</a:t>
            </a:r>
          </a:p>
          <a:p>
            <a:r>
              <a:rPr lang="en-US" sz="2000" dirty="0"/>
              <a:t>FUTURE SCOPE</a:t>
            </a:r>
          </a:p>
          <a:p>
            <a:r>
              <a:rPr lang="en-US" sz="2000" dirty="0"/>
              <a:t>REFERENCES</a:t>
            </a:r>
          </a:p>
        </p:txBody>
      </p:sp>
    </p:spTree>
    <p:extLst>
      <p:ext uri="{BB962C8B-B14F-4D97-AF65-F5344CB8AC3E}">
        <p14:creationId xmlns:p14="http://schemas.microsoft.com/office/powerpoint/2010/main" val="1267837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88065-01FD-463F-44A6-1DD3C538A4CD}"/>
              </a:ext>
            </a:extLst>
          </p:cNvPr>
          <p:cNvSpPr>
            <a:spLocks noGrp="1"/>
          </p:cNvSpPr>
          <p:nvPr>
            <p:ph type="title"/>
          </p:nvPr>
        </p:nvSpPr>
        <p:spPr>
          <a:xfrm>
            <a:off x="838200" y="122884"/>
            <a:ext cx="10515600" cy="558153"/>
          </a:xfrm>
        </p:spPr>
        <p:txBody>
          <a:bodyPr>
            <a:normAutofit/>
          </a:bodyPr>
          <a:lstStyle/>
          <a:p>
            <a:r>
              <a:rPr lang="en-IN" sz="2800" dirty="0">
                <a:latin typeface="+mn-lt"/>
              </a:rPr>
              <a:t>6. Weapons used</a:t>
            </a:r>
          </a:p>
        </p:txBody>
      </p:sp>
      <p:pic>
        <p:nvPicPr>
          <p:cNvPr id="5" name="Content Placeholder 4">
            <a:extLst>
              <a:ext uri="{FF2B5EF4-FFF2-40B4-BE49-F238E27FC236}">
                <a16:creationId xmlns:a16="http://schemas.microsoft.com/office/drawing/2014/main" id="{00113A5E-A8EE-CBB6-50AF-E3999F2DA6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745724"/>
            <a:ext cx="10647809" cy="5989392"/>
          </a:xfrm>
        </p:spPr>
      </p:pic>
    </p:spTree>
    <p:extLst>
      <p:ext uri="{BB962C8B-B14F-4D97-AF65-F5344CB8AC3E}">
        <p14:creationId xmlns:p14="http://schemas.microsoft.com/office/powerpoint/2010/main" val="28300282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F9B2C-7F39-DD58-E857-07D674C22033}"/>
              </a:ext>
            </a:extLst>
          </p:cNvPr>
          <p:cNvSpPr>
            <a:spLocks noGrp="1"/>
          </p:cNvSpPr>
          <p:nvPr>
            <p:ph type="title"/>
          </p:nvPr>
        </p:nvSpPr>
        <p:spPr>
          <a:xfrm>
            <a:off x="838200" y="136078"/>
            <a:ext cx="10515600" cy="1325563"/>
          </a:xfrm>
        </p:spPr>
        <p:txBody>
          <a:bodyPr/>
          <a:lstStyle/>
          <a:p>
            <a:r>
              <a:rPr lang="en-IN" b="1" i="1" u="sng" dirty="0"/>
              <a:t>Conclusion</a:t>
            </a:r>
          </a:p>
        </p:txBody>
      </p:sp>
      <p:sp>
        <p:nvSpPr>
          <p:cNvPr id="7" name="Content Placeholder 6">
            <a:extLst>
              <a:ext uri="{FF2B5EF4-FFF2-40B4-BE49-F238E27FC236}">
                <a16:creationId xmlns:a16="http://schemas.microsoft.com/office/drawing/2014/main" id="{ECCC40AC-F7D7-AF6F-C28B-042A7A187229}"/>
              </a:ext>
            </a:extLst>
          </p:cNvPr>
          <p:cNvSpPr>
            <a:spLocks noGrp="1"/>
          </p:cNvSpPr>
          <p:nvPr>
            <p:ph idx="1"/>
          </p:nvPr>
        </p:nvSpPr>
        <p:spPr>
          <a:xfrm>
            <a:off x="838200" y="1461641"/>
            <a:ext cx="10515600" cy="4351338"/>
          </a:xfrm>
        </p:spPr>
        <p:txBody>
          <a:bodyPr>
            <a:normAutofit/>
          </a:bodyPr>
          <a:lstStyle/>
          <a:p>
            <a:r>
              <a:rPr lang="en-IN" dirty="0"/>
              <a:t>It can be seen that in year 2011 terror attacks had spiked-up and reached its </a:t>
            </a:r>
            <a:r>
              <a:rPr lang="en-IN" b="1" u="sng" dirty="0"/>
              <a:t>crescendo around 2014-15</a:t>
            </a:r>
            <a:r>
              <a:rPr lang="en-IN" dirty="0"/>
              <a:t>, killing and devastating many individuals.</a:t>
            </a:r>
          </a:p>
          <a:p>
            <a:r>
              <a:rPr lang="en-IN" dirty="0"/>
              <a:t>From the Dashboard we are able to analyse which regions should focus on which terror groups. </a:t>
            </a:r>
          </a:p>
          <a:p>
            <a:r>
              <a:rPr lang="en-IN" dirty="0"/>
              <a:t>We are also able to give an output of which weapon trade the specific region should focus</a:t>
            </a:r>
          </a:p>
          <a:p>
            <a:r>
              <a:rPr lang="en-IN" dirty="0"/>
              <a:t>Regions of </a:t>
            </a:r>
            <a:r>
              <a:rPr lang="en-IN" b="1" dirty="0"/>
              <a:t>North Africa and the middle east</a:t>
            </a:r>
            <a:r>
              <a:rPr lang="en-IN" dirty="0"/>
              <a:t>. Syria, Iran, Lebanon, Labia and Nigeria being the worst affected. And terror groups such as </a:t>
            </a:r>
            <a:r>
              <a:rPr lang="en-IN" b="1" dirty="0"/>
              <a:t>ISIS and ISIL being the most active</a:t>
            </a:r>
            <a:r>
              <a:rPr lang="en-IN" dirty="0"/>
              <a:t>.</a:t>
            </a:r>
          </a:p>
        </p:txBody>
      </p:sp>
    </p:spTree>
    <p:extLst>
      <p:ext uri="{BB962C8B-B14F-4D97-AF65-F5344CB8AC3E}">
        <p14:creationId xmlns:p14="http://schemas.microsoft.com/office/powerpoint/2010/main" val="4160344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73B367-07FA-2022-3B6A-90592B8AE85C}"/>
              </a:ext>
            </a:extLst>
          </p:cNvPr>
          <p:cNvPicPr>
            <a:picLocks noChangeAspect="1"/>
          </p:cNvPicPr>
          <p:nvPr/>
        </p:nvPicPr>
        <p:blipFill rotWithShape="1">
          <a:blip r:embed="rId2">
            <a:extLst>
              <a:ext uri="{28A0092B-C50C-407E-A947-70E740481C1C}">
                <a14:useLocalDpi xmlns:a14="http://schemas.microsoft.com/office/drawing/2010/main" val="0"/>
              </a:ext>
            </a:extLst>
          </a:blip>
          <a:srcRect l="24931" t="17030" r="10696" b="12080"/>
          <a:stretch/>
        </p:blipFill>
        <p:spPr>
          <a:xfrm>
            <a:off x="3328168" y="3429000"/>
            <a:ext cx="5535663" cy="3429000"/>
          </a:xfrm>
          <a:prstGeom prst="rect">
            <a:avLst/>
          </a:prstGeom>
        </p:spPr>
      </p:pic>
      <p:sp>
        <p:nvSpPr>
          <p:cNvPr id="3" name="Content Placeholder 2">
            <a:extLst>
              <a:ext uri="{FF2B5EF4-FFF2-40B4-BE49-F238E27FC236}">
                <a16:creationId xmlns:a16="http://schemas.microsoft.com/office/drawing/2014/main" id="{96ABF05F-E186-9776-ADB5-2A4ED734212F}"/>
              </a:ext>
            </a:extLst>
          </p:cNvPr>
          <p:cNvSpPr>
            <a:spLocks noGrp="1"/>
          </p:cNvSpPr>
          <p:nvPr>
            <p:ph idx="1"/>
          </p:nvPr>
        </p:nvSpPr>
        <p:spPr>
          <a:xfrm>
            <a:off x="838200" y="316420"/>
            <a:ext cx="11164410" cy="6448363"/>
          </a:xfrm>
        </p:spPr>
        <p:txBody>
          <a:bodyPr>
            <a:normAutofit/>
          </a:bodyPr>
          <a:lstStyle/>
          <a:p>
            <a:r>
              <a:rPr lang="en-IN" sz="2600" dirty="0"/>
              <a:t>While the sub-Saharan and the middle east was enwrapped by the </a:t>
            </a:r>
            <a:r>
              <a:rPr lang="en-IN" sz="2600" b="1" dirty="0"/>
              <a:t>ISIL</a:t>
            </a:r>
            <a:r>
              <a:rPr lang="en-IN" sz="2600" dirty="0"/>
              <a:t> and </a:t>
            </a:r>
            <a:r>
              <a:rPr lang="en-IN" sz="2600" b="1" dirty="0"/>
              <a:t>ISIS, </a:t>
            </a:r>
            <a:r>
              <a:rPr lang="en-IN" sz="2600" dirty="0"/>
              <a:t>The region of South Asia has resulted in the most number of attacks, by number, with Afghanistan being the epicentre and </a:t>
            </a:r>
            <a:r>
              <a:rPr lang="en-IN" sz="2600" b="1" dirty="0"/>
              <a:t>Taliban</a:t>
            </a:r>
            <a:r>
              <a:rPr lang="en-IN" sz="2600" dirty="0"/>
              <a:t> being the top conspirator.</a:t>
            </a:r>
          </a:p>
          <a:p>
            <a:r>
              <a:rPr lang="en-IN" sz="2600" dirty="0"/>
              <a:t>Thick population being a favourable condition for the terror attacks, the south Asian regions of Afghanistan, Pakistan and India are susceptible but with the help of an analysis such as the one we have done vigilant security forces working day in and day out, and the intelligence bureau, the attacks have reduced in the past years.</a:t>
            </a:r>
          </a:p>
        </p:txBody>
      </p:sp>
    </p:spTree>
    <p:extLst>
      <p:ext uri="{BB962C8B-B14F-4D97-AF65-F5344CB8AC3E}">
        <p14:creationId xmlns:p14="http://schemas.microsoft.com/office/powerpoint/2010/main" val="27637703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FBA7C-7F5C-BDD7-2AA0-55003C0753ED}"/>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6A6DC649-4F50-479E-42C1-E5CE8E3981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48E356D8-271D-054A-8878-9A40EB311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7117645"/>
          </a:xfrm>
          <a:prstGeom prst="rect">
            <a:avLst/>
          </a:prstGeom>
        </p:spPr>
      </p:pic>
      <p:sp>
        <p:nvSpPr>
          <p:cNvPr id="6" name="TextBox 5">
            <a:extLst>
              <a:ext uri="{FF2B5EF4-FFF2-40B4-BE49-F238E27FC236}">
                <a16:creationId xmlns:a16="http://schemas.microsoft.com/office/drawing/2014/main" id="{767880AE-090E-CB4D-9196-F9B5A25FA7AD}"/>
              </a:ext>
            </a:extLst>
          </p:cNvPr>
          <p:cNvSpPr txBox="1"/>
          <p:nvPr/>
        </p:nvSpPr>
        <p:spPr>
          <a:xfrm>
            <a:off x="8760178" y="237067"/>
            <a:ext cx="2393244" cy="369332"/>
          </a:xfrm>
          <a:prstGeom prst="rect">
            <a:avLst/>
          </a:prstGeom>
          <a:noFill/>
        </p:spPr>
        <p:txBody>
          <a:bodyPr wrap="square" rtlCol="0">
            <a:spAutoFit/>
          </a:bodyPr>
          <a:lstStyle/>
          <a:p>
            <a:r>
              <a:rPr lang="en-US" dirty="0"/>
              <a:t>REGION: SOUTH ASIA</a:t>
            </a:r>
          </a:p>
        </p:txBody>
      </p:sp>
    </p:spTree>
    <p:extLst>
      <p:ext uri="{BB962C8B-B14F-4D97-AF65-F5344CB8AC3E}">
        <p14:creationId xmlns:p14="http://schemas.microsoft.com/office/powerpoint/2010/main" val="13751814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88CCA-B142-00AB-1368-E359133732DF}"/>
              </a:ext>
            </a:extLst>
          </p:cNvPr>
          <p:cNvSpPr>
            <a:spLocks noGrp="1"/>
          </p:cNvSpPr>
          <p:nvPr>
            <p:ph type="title"/>
          </p:nvPr>
        </p:nvSpPr>
        <p:spPr/>
        <p:txBody>
          <a:bodyPr/>
          <a:lstStyle/>
          <a:p>
            <a:endParaRPr lang="en-IN" dirty="0"/>
          </a:p>
        </p:txBody>
      </p:sp>
      <p:pic>
        <p:nvPicPr>
          <p:cNvPr id="4" name="Picture 3">
            <a:extLst>
              <a:ext uri="{FF2B5EF4-FFF2-40B4-BE49-F238E27FC236}">
                <a16:creationId xmlns:a16="http://schemas.microsoft.com/office/drawing/2014/main" id="{05FB2820-1CBF-9D55-9A3F-76423E5A9D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5A3D3DE4-6845-4B42-A85A-45CC3D5007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1938927" cy="6858000"/>
          </a:xfrm>
          <a:prstGeom prst="rect">
            <a:avLst/>
          </a:prstGeom>
        </p:spPr>
      </p:pic>
      <p:sp>
        <p:nvSpPr>
          <p:cNvPr id="6" name="TextBox 5">
            <a:extLst>
              <a:ext uri="{FF2B5EF4-FFF2-40B4-BE49-F238E27FC236}">
                <a16:creationId xmlns:a16="http://schemas.microsoft.com/office/drawing/2014/main" id="{6FA453B5-ABCA-5A43-BDF8-79816493FD13}"/>
              </a:ext>
            </a:extLst>
          </p:cNvPr>
          <p:cNvSpPr txBox="1"/>
          <p:nvPr/>
        </p:nvSpPr>
        <p:spPr>
          <a:xfrm>
            <a:off x="8760178" y="237067"/>
            <a:ext cx="2393244" cy="369332"/>
          </a:xfrm>
          <a:prstGeom prst="rect">
            <a:avLst/>
          </a:prstGeom>
          <a:noFill/>
        </p:spPr>
        <p:txBody>
          <a:bodyPr wrap="square" rtlCol="0">
            <a:spAutoFit/>
          </a:bodyPr>
          <a:lstStyle/>
          <a:p>
            <a:r>
              <a:rPr lang="en-US" dirty="0"/>
              <a:t>REGION: SOUTH ASIA</a:t>
            </a:r>
          </a:p>
        </p:txBody>
      </p:sp>
    </p:spTree>
    <p:extLst>
      <p:ext uri="{BB962C8B-B14F-4D97-AF65-F5344CB8AC3E}">
        <p14:creationId xmlns:p14="http://schemas.microsoft.com/office/powerpoint/2010/main" val="3448297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8F35FB-13ED-5397-1470-2D45FD115D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74B80B55-402F-4E4D-B1CE-8911EA64AE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DBD81AF9-27CD-3849-9BD9-C95C82E7FDCA}"/>
              </a:ext>
            </a:extLst>
          </p:cNvPr>
          <p:cNvSpPr txBox="1"/>
          <p:nvPr/>
        </p:nvSpPr>
        <p:spPr>
          <a:xfrm>
            <a:off x="8760178" y="237067"/>
            <a:ext cx="2393244" cy="369332"/>
          </a:xfrm>
          <a:prstGeom prst="rect">
            <a:avLst/>
          </a:prstGeom>
          <a:noFill/>
        </p:spPr>
        <p:txBody>
          <a:bodyPr wrap="square" rtlCol="0">
            <a:spAutoFit/>
          </a:bodyPr>
          <a:lstStyle/>
          <a:p>
            <a:r>
              <a:rPr lang="en-US" dirty="0"/>
              <a:t>REGION: SOUTH ASIA</a:t>
            </a:r>
          </a:p>
        </p:txBody>
      </p:sp>
    </p:spTree>
    <p:extLst>
      <p:ext uri="{BB962C8B-B14F-4D97-AF65-F5344CB8AC3E}">
        <p14:creationId xmlns:p14="http://schemas.microsoft.com/office/powerpoint/2010/main" val="2656246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39C19FB-E6C0-8E0C-6A71-25BF22F1B2D6}"/>
              </a:ext>
            </a:extLst>
          </p:cNvPr>
          <p:cNvPicPr>
            <a:picLocks noChangeAspect="1"/>
          </p:cNvPicPr>
          <p:nvPr/>
        </p:nvPicPr>
        <p:blipFill>
          <a:blip r:embed="rId2"/>
          <a:stretch>
            <a:fillRect/>
          </a:stretch>
        </p:blipFill>
        <p:spPr>
          <a:xfrm>
            <a:off x="9742825" y="5273113"/>
            <a:ext cx="2144376" cy="1503848"/>
          </a:xfrm>
          <a:prstGeom prst="rect">
            <a:avLst/>
          </a:prstGeom>
        </p:spPr>
      </p:pic>
      <p:sp>
        <p:nvSpPr>
          <p:cNvPr id="2" name="Title 1">
            <a:extLst>
              <a:ext uri="{FF2B5EF4-FFF2-40B4-BE49-F238E27FC236}">
                <a16:creationId xmlns:a16="http://schemas.microsoft.com/office/drawing/2014/main" id="{12FD0547-A327-AF8E-1984-4105078DEE1B}"/>
              </a:ext>
            </a:extLst>
          </p:cNvPr>
          <p:cNvSpPr>
            <a:spLocks noGrp="1"/>
          </p:cNvSpPr>
          <p:nvPr>
            <p:ph type="title"/>
          </p:nvPr>
        </p:nvSpPr>
        <p:spPr>
          <a:xfrm>
            <a:off x="838200" y="81039"/>
            <a:ext cx="10515600" cy="1325563"/>
          </a:xfrm>
        </p:spPr>
        <p:txBody>
          <a:bodyPr/>
          <a:lstStyle/>
          <a:p>
            <a:r>
              <a:rPr lang="en-IN" b="1" dirty="0"/>
              <a:t>Future scope</a:t>
            </a:r>
          </a:p>
        </p:txBody>
      </p:sp>
      <p:sp>
        <p:nvSpPr>
          <p:cNvPr id="3" name="Content Placeholder 2">
            <a:extLst>
              <a:ext uri="{FF2B5EF4-FFF2-40B4-BE49-F238E27FC236}">
                <a16:creationId xmlns:a16="http://schemas.microsoft.com/office/drawing/2014/main" id="{413C6BD4-4AE5-56FF-1D2F-7C062940C006}"/>
              </a:ext>
            </a:extLst>
          </p:cNvPr>
          <p:cNvSpPr>
            <a:spLocks noGrp="1"/>
          </p:cNvSpPr>
          <p:nvPr>
            <p:ph idx="1"/>
          </p:nvPr>
        </p:nvSpPr>
        <p:spPr>
          <a:xfrm>
            <a:off x="838200" y="1216240"/>
            <a:ext cx="10515600" cy="5353235"/>
          </a:xfrm>
        </p:spPr>
        <p:txBody>
          <a:bodyPr>
            <a:normAutofit/>
          </a:bodyPr>
          <a:lstStyle/>
          <a:p>
            <a:r>
              <a:rPr lang="en-IN" dirty="0"/>
              <a:t>A good analysis can be done with a large data set, so this GTD shall be instrumental in curbing terror attacks for a long time and regular updates will make it rather more reliable, reducing the impact of terror attacks in the years to come.</a:t>
            </a:r>
          </a:p>
          <a:p>
            <a:endParaRPr lang="en-IN" dirty="0"/>
          </a:p>
          <a:p>
            <a:endParaRPr lang="en-IN" dirty="0"/>
          </a:p>
          <a:p>
            <a:endParaRPr lang="en-IN" dirty="0"/>
          </a:p>
          <a:p>
            <a:r>
              <a:rPr lang="en-IN" dirty="0"/>
              <a:t>Apart from just terrorism analysis, the knowledge and implementation of data analytics can help companies to spruce up their marketing strategies by keeping a watch on what people like.</a:t>
            </a:r>
          </a:p>
        </p:txBody>
      </p:sp>
      <p:pic>
        <p:nvPicPr>
          <p:cNvPr id="7" name="Picture 6">
            <a:extLst>
              <a:ext uri="{FF2B5EF4-FFF2-40B4-BE49-F238E27FC236}">
                <a16:creationId xmlns:a16="http://schemas.microsoft.com/office/drawing/2014/main" id="{8A7D8B95-7A6D-8F48-B085-E0E3B9AA3C12}"/>
              </a:ext>
            </a:extLst>
          </p:cNvPr>
          <p:cNvPicPr>
            <a:picLocks noChangeAspect="1"/>
          </p:cNvPicPr>
          <p:nvPr/>
        </p:nvPicPr>
        <p:blipFill rotWithShape="1">
          <a:blip r:embed="rId3"/>
          <a:srcRect/>
          <a:stretch/>
        </p:blipFill>
        <p:spPr>
          <a:xfrm>
            <a:off x="6761825" y="2541803"/>
            <a:ext cx="3465250" cy="1325564"/>
          </a:xfrm>
          <a:prstGeom prst="rect">
            <a:avLst/>
          </a:prstGeom>
        </p:spPr>
      </p:pic>
      <p:sp>
        <p:nvSpPr>
          <p:cNvPr id="8" name="Rectangle 7">
            <a:extLst>
              <a:ext uri="{FF2B5EF4-FFF2-40B4-BE49-F238E27FC236}">
                <a16:creationId xmlns:a16="http://schemas.microsoft.com/office/drawing/2014/main" id="{AA1849AD-E4C2-7FCB-2E51-D2AFE351115E}"/>
              </a:ext>
            </a:extLst>
          </p:cNvPr>
          <p:cNvSpPr/>
          <p:nvPr/>
        </p:nvSpPr>
        <p:spPr>
          <a:xfrm>
            <a:off x="8957569" y="2476870"/>
            <a:ext cx="1269506" cy="133165"/>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2857911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78C89-718C-1A80-B164-044EC546828F}"/>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D8B49B47-B1C1-3E43-2CF7-EC52112D6F46}"/>
              </a:ext>
            </a:extLst>
          </p:cNvPr>
          <p:cNvSpPr>
            <a:spLocks noGrp="1"/>
          </p:cNvSpPr>
          <p:nvPr>
            <p:ph idx="1"/>
          </p:nvPr>
        </p:nvSpPr>
        <p:spPr/>
        <p:txBody>
          <a:bodyPr/>
          <a:lstStyle/>
          <a:p>
            <a:r>
              <a:rPr lang="en-IN" dirty="0"/>
              <a:t>The data of the terrorism dataset collected from Kaggle is maintained by University of Maryland, United States.</a:t>
            </a:r>
          </a:p>
          <a:p>
            <a:pPr marL="0" indent="0">
              <a:buNone/>
            </a:pPr>
            <a:r>
              <a:rPr lang="en-IN" dirty="0"/>
              <a:t>   Link:  </a:t>
            </a:r>
            <a:r>
              <a:rPr lang="en-IN" dirty="0">
                <a:hlinkClick r:id="rId2"/>
              </a:rPr>
              <a:t>https://www.start.umd.edu/gtd/</a:t>
            </a:r>
            <a:endParaRPr lang="en-IN" dirty="0"/>
          </a:p>
          <a:p>
            <a:r>
              <a:rPr lang="en-IN" dirty="0" err="1"/>
              <a:t>GeeksForGeeks</a:t>
            </a:r>
            <a:r>
              <a:rPr lang="en-IN" dirty="0"/>
              <a:t>: </a:t>
            </a:r>
            <a:r>
              <a:rPr lang="en-IN" dirty="0">
                <a:hlinkClick r:id="rId3"/>
              </a:rPr>
              <a:t>https://www.geeksforgeeks.org/introduction-to-tableau/</a:t>
            </a:r>
            <a:endParaRPr lang="en-IN" dirty="0"/>
          </a:p>
          <a:p>
            <a:r>
              <a:rPr lang="en-IN" dirty="0"/>
              <a:t>Research Papers: </a:t>
            </a:r>
            <a:r>
              <a:rPr lang="en-IN" dirty="0">
                <a:hlinkClick r:id="rId4"/>
              </a:rPr>
              <a:t>https://www.tandfonline.com/doi/full/10.1080/09546550701246817https://www.ncbi.nlm.nih.gov/pmc/articles/PMC5462416/</a:t>
            </a:r>
            <a:endParaRPr lang="en-IN" dirty="0"/>
          </a:p>
          <a:p>
            <a:endParaRPr lang="en-IN" dirty="0"/>
          </a:p>
          <a:p>
            <a:pPr marL="0" indent="0">
              <a:buNone/>
            </a:pPr>
            <a:endParaRPr lang="en-IN" dirty="0"/>
          </a:p>
          <a:p>
            <a:pPr marL="0" indent="0">
              <a:buNone/>
            </a:pPr>
            <a:endParaRPr lang="en-IN" dirty="0"/>
          </a:p>
          <a:p>
            <a:pPr marL="0" indent="0">
              <a:buNone/>
            </a:pPr>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30460868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79F72-9855-3CCB-B516-89FC5591C86F}"/>
              </a:ext>
            </a:extLst>
          </p:cNvPr>
          <p:cNvSpPr>
            <a:spLocks noGrp="1"/>
          </p:cNvSpPr>
          <p:nvPr>
            <p:ph type="title"/>
          </p:nvPr>
        </p:nvSpPr>
        <p:spPr>
          <a:xfrm>
            <a:off x="4460660" y="2766216"/>
            <a:ext cx="2819400" cy="1325563"/>
          </a:xfrm>
        </p:spPr>
        <p:txBody>
          <a:bodyPr/>
          <a:lstStyle/>
          <a:p>
            <a:r>
              <a:rPr lang="en-IN" dirty="0"/>
              <a:t>Thank You !</a:t>
            </a:r>
          </a:p>
        </p:txBody>
      </p:sp>
      <p:pic>
        <p:nvPicPr>
          <p:cNvPr id="1026" name="Picture 2" descr="Business, ecommerce, email, hand, shake, thankyou icon - Download on  Iconfinder">
            <a:extLst>
              <a:ext uri="{FF2B5EF4-FFF2-40B4-BE49-F238E27FC236}">
                <a16:creationId xmlns:a16="http://schemas.microsoft.com/office/drawing/2014/main" id="{A24B61CC-9E16-E130-756A-8909412F18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3687" y="3122717"/>
            <a:ext cx="612559" cy="612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250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F4A7A-F1E4-E74E-E2CD-8FA617514303}"/>
              </a:ext>
            </a:extLst>
          </p:cNvPr>
          <p:cNvSpPr>
            <a:spLocks noGrp="1"/>
          </p:cNvSpPr>
          <p:nvPr>
            <p:ph type="ctrTitle"/>
          </p:nvPr>
        </p:nvSpPr>
        <p:spPr>
          <a:xfrm>
            <a:off x="1399713" y="1325470"/>
            <a:ext cx="9144000" cy="1181316"/>
          </a:xfrm>
        </p:spPr>
        <p:txBody>
          <a:bodyPr/>
          <a:lstStyle/>
          <a:p>
            <a:r>
              <a:rPr lang="en-IN" dirty="0"/>
              <a:t>Global Terrorism Dashboard</a:t>
            </a:r>
          </a:p>
        </p:txBody>
      </p:sp>
      <p:sp>
        <p:nvSpPr>
          <p:cNvPr id="3" name="Subtitle 2">
            <a:extLst>
              <a:ext uri="{FF2B5EF4-FFF2-40B4-BE49-F238E27FC236}">
                <a16:creationId xmlns:a16="http://schemas.microsoft.com/office/drawing/2014/main" id="{7BE59EDF-0AF5-0429-C527-E0B076DD9036}"/>
              </a:ext>
            </a:extLst>
          </p:cNvPr>
          <p:cNvSpPr>
            <a:spLocks noGrp="1"/>
          </p:cNvSpPr>
          <p:nvPr>
            <p:ph type="subTitle" idx="1"/>
          </p:nvPr>
        </p:nvSpPr>
        <p:spPr>
          <a:xfrm>
            <a:off x="1524000" y="4351215"/>
            <a:ext cx="9144000" cy="1655762"/>
          </a:xfrm>
        </p:spPr>
        <p:txBody>
          <a:bodyPr>
            <a:normAutofit/>
          </a:bodyPr>
          <a:lstStyle/>
          <a:p>
            <a:r>
              <a:rPr lang="en-IN" dirty="0"/>
              <a:t>A critical and detailed analysis of the global terrorism over the past half century with statistical reports to help world leaders take informed decisions to curb terrorism</a:t>
            </a:r>
          </a:p>
        </p:txBody>
      </p:sp>
      <p:pic>
        <p:nvPicPr>
          <p:cNvPr id="1026" name="Picture 2" descr="Tableau Logo, history, meaning, symbol, PNG">
            <a:extLst>
              <a:ext uri="{FF2B5EF4-FFF2-40B4-BE49-F238E27FC236}">
                <a16:creationId xmlns:a16="http://schemas.microsoft.com/office/drawing/2014/main" id="{65E7F0D8-3F8C-4171-A207-D2ED82EF8B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6008" y="2792305"/>
            <a:ext cx="2263806" cy="12733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B1CEEDE-8A4B-F477-E1DF-B2A3F4333EB7}"/>
              </a:ext>
            </a:extLst>
          </p:cNvPr>
          <p:cNvSpPr txBox="1"/>
          <p:nvPr/>
        </p:nvSpPr>
        <p:spPr>
          <a:xfrm>
            <a:off x="5193436" y="3105834"/>
            <a:ext cx="3506681" cy="646331"/>
          </a:xfrm>
          <a:prstGeom prst="rect">
            <a:avLst/>
          </a:prstGeom>
          <a:noFill/>
        </p:spPr>
        <p:txBody>
          <a:bodyPr wrap="square" rtlCol="0">
            <a:spAutoFit/>
          </a:bodyPr>
          <a:lstStyle/>
          <a:p>
            <a:r>
              <a:rPr lang="en-IN" sz="3600" dirty="0"/>
              <a:t>Using</a:t>
            </a:r>
          </a:p>
        </p:txBody>
      </p:sp>
    </p:spTree>
    <p:extLst>
      <p:ext uri="{BB962C8B-B14F-4D97-AF65-F5344CB8AC3E}">
        <p14:creationId xmlns:p14="http://schemas.microsoft.com/office/powerpoint/2010/main" val="1653324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082F8-EDA9-0F43-9406-1B5F26D3B28F}"/>
              </a:ext>
            </a:extLst>
          </p:cNvPr>
          <p:cNvSpPr>
            <a:spLocks noGrp="1"/>
          </p:cNvSpPr>
          <p:nvPr>
            <p:ph type="title"/>
          </p:nvPr>
        </p:nvSpPr>
        <p:spPr>
          <a:xfrm>
            <a:off x="838200" y="365125"/>
            <a:ext cx="10515600" cy="594431"/>
          </a:xfrm>
        </p:spPr>
        <p:txBody>
          <a:bodyPr>
            <a:normAutofit/>
          </a:bodyPr>
          <a:lstStyle/>
          <a:p>
            <a:pPr algn="ctr"/>
            <a:r>
              <a:rPr lang="en-US" sz="3600" dirty="0"/>
              <a:t>Distribution of Project Work</a:t>
            </a:r>
          </a:p>
        </p:txBody>
      </p:sp>
      <p:sp>
        <p:nvSpPr>
          <p:cNvPr id="3" name="Content Placeholder 2">
            <a:extLst>
              <a:ext uri="{FF2B5EF4-FFF2-40B4-BE49-F238E27FC236}">
                <a16:creationId xmlns:a16="http://schemas.microsoft.com/office/drawing/2014/main" id="{B1DA70D5-1C54-B84D-8F1A-8EFB27C42C52}"/>
              </a:ext>
            </a:extLst>
          </p:cNvPr>
          <p:cNvSpPr>
            <a:spLocks noGrp="1"/>
          </p:cNvSpPr>
          <p:nvPr>
            <p:ph idx="1"/>
          </p:nvPr>
        </p:nvSpPr>
        <p:spPr>
          <a:xfrm>
            <a:off x="838200" y="1825625"/>
            <a:ext cx="3112911" cy="3863976"/>
          </a:xfrm>
        </p:spPr>
        <p:txBody>
          <a:bodyPr>
            <a:normAutofit lnSpcReduction="10000"/>
          </a:bodyPr>
          <a:lstStyle/>
          <a:p>
            <a:pPr marL="0" indent="0">
              <a:buNone/>
            </a:pPr>
            <a:r>
              <a:rPr lang="en-US" sz="2000" dirty="0" err="1"/>
              <a:t>Kuhu</a:t>
            </a:r>
            <a:r>
              <a:rPr lang="en-US" sz="2000" dirty="0"/>
              <a:t> Chawla (UE195069)</a:t>
            </a:r>
          </a:p>
          <a:p>
            <a:pPr marL="0" indent="0">
              <a:buNone/>
            </a:pPr>
            <a:endParaRPr lang="en-US" sz="2000" dirty="0"/>
          </a:p>
          <a:p>
            <a:pPr>
              <a:lnSpc>
                <a:spcPct val="100000"/>
              </a:lnSpc>
            </a:pPr>
            <a:r>
              <a:rPr lang="en-US" sz="2000" dirty="0"/>
              <a:t>Data Gathering and validation.</a:t>
            </a:r>
          </a:p>
          <a:p>
            <a:pPr>
              <a:lnSpc>
                <a:spcPct val="100000"/>
              </a:lnSpc>
            </a:pPr>
            <a:r>
              <a:rPr lang="en-US" sz="2000" dirty="0"/>
              <a:t>Exploratory Analysis using Python on </a:t>
            </a:r>
            <a:r>
              <a:rPr lang="en-US" sz="2000" dirty="0" err="1"/>
              <a:t>Jupyter</a:t>
            </a:r>
            <a:r>
              <a:rPr lang="en-US" sz="2000" dirty="0"/>
              <a:t> Notebook.</a:t>
            </a:r>
          </a:p>
          <a:p>
            <a:pPr>
              <a:lnSpc>
                <a:spcPct val="100000"/>
              </a:lnSpc>
            </a:pPr>
            <a:r>
              <a:rPr lang="en-US" sz="2000" dirty="0"/>
              <a:t>Data </a:t>
            </a:r>
            <a:r>
              <a:rPr lang="en-US" sz="2000" dirty="0" err="1"/>
              <a:t>Visualisation</a:t>
            </a:r>
            <a:r>
              <a:rPr lang="en-US" sz="2000" dirty="0"/>
              <a:t> on the Tableau Dashboard.</a:t>
            </a:r>
          </a:p>
          <a:p>
            <a:pPr>
              <a:lnSpc>
                <a:spcPct val="100000"/>
              </a:lnSpc>
            </a:pPr>
            <a:r>
              <a:rPr lang="en-US" sz="2000" dirty="0"/>
              <a:t>Trend Analysis and Interpretation.</a:t>
            </a:r>
          </a:p>
        </p:txBody>
      </p:sp>
      <p:sp>
        <p:nvSpPr>
          <p:cNvPr id="4" name="Rectangle 3">
            <a:extLst>
              <a:ext uri="{FF2B5EF4-FFF2-40B4-BE49-F238E27FC236}">
                <a16:creationId xmlns:a16="http://schemas.microsoft.com/office/drawing/2014/main" id="{668A8451-3FB9-2548-8E94-06B8EE8A228D}"/>
              </a:ext>
            </a:extLst>
          </p:cNvPr>
          <p:cNvSpPr/>
          <p:nvPr/>
        </p:nvSpPr>
        <p:spPr>
          <a:xfrm>
            <a:off x="4337753" y="1825625"/>
            <a:ext cx="3121380" cy="3939540"/>
          </a:xfrm>
          <a:prstGeom prst="rect">
            <a:avLst/>
          </a:prstGeom>
        </p:spPr>
        <p:txBody>
          <a:bodyPr wrap="square">
            <a:spAutoFit/>
          </a:bodyPr>
          <a:lstStyle/>
          <a:p>
            <a:r>
              <a:rPr lang="en-US" sz="2000" dirty="0" err="1"/>
              <a:t>Muskan</a:t>
            </a:r>
            <a:r>
              <a:rPr lang="en-US" sz="2000" dirty="0"/>
              <a:t> Gupta (UE195078)</a:t>
            </a:r>
          </a:p>
          <a:p>
            <a:pPr>
              <a:lnSpc>
                <a:spcPct val="150000"/>
              </a:lnSpc>
            </a:pPr>
            <a:endParaRPr lang="en-US" sz="2000" dirty="0"/>
          </a:p>
          <a:p>
            <a:pPr marL="342900" indent="-342900">
              <a:buFont typeface="Arial" panose="020B0604020202020204" pitchFamily="34" charset="0"/>
              <a:buChar char="•"/>
            </a:pPr>
            <a:r>
              <a:rPr lang="en-US" sz="2000" dirty="0"/>
              <a:t>Data cleaning and wrangling using Excel.</a:t>
            </a:r>
          </a:p>
          <a:p>
            <a:pPr marL="342900" indent="-342900">
              <a:buFont typeface="Arial" panose="020B0604020202020204" pitchFamily="34" charset="0"/>
              <a:buChar char="•"/>
            </a:pPr>
            <a:r>
              <a:rPr lang="en-US" sz="2000" dirty="0"/>
              <a:t>Designing of the Tableau Dashboard.</a:t>
            </a:r>
          </a:p>
          <a:p>
            <a:pPr marL="342900" indent="-342900">
              <a:buFont typeface="Arial" panose="020B0604020202020204" pitchFamily="34" charset="0"/>
              <a:buChar char="•"/>
            </a:pPr>
            <a:r>
              <a:rPr lang="en-US" sz="2000" dirty="0"/>
              <a:t>Data </a:t>
            </a:r>
            <a:r>
              <a:rPr lang="en-US" sz="2000" dirty="0" err="1"/>
              <a:t>Visualisation</a:t>
            </a:r>
            <a:r>
              <a:rPr lang="en-US" sz="2000" dirty="0"/>
              <a:t> on the Tableau Dashboard.</a:t>
            </a:r>
          </a:p>
          <a:p>
            <a:pPr marL="342900" indent="-342900">
              <a:buFont typeface="Arial" panose="020B0604020202020204" pitchFamily="34" charset="0"/>
              <a:buChar char="•"/>
            </a:pPr>
            <a:r>
              <a:rPr lang="en-US" sz="2000" dirty="0"/>
              <a:t>Designing and Implementation of the final Tableau storyboard. </a:t>
            </a:r>
          </a:p>
          <a:p>
            <a:pPr marL="342900" indent="-342900">
              <a:buFont typeface="Arial" panose="020B0604020202020204" pitchFamily="34" charset="0"/>
              <a:buChar char="•"/>
            </a:pPr>
            <a:endParaRPr lang="en-US" sz="2000" dirty="0"/>
          </a:p>
        </p:txBody>
      </p:sp>
      <p:sp>
        <p:nvSpPr>
          <p:cNvPr id="5" name="Rectangle 4">
            <a:extLst>
              <a:ext uri="{FF2B5EF4-FFF2-40B4-BE49-F238E27FC236}">
                <a16:creationId xmlns:a16="http://schemas.microsoft.com/office/drawing/2014/main" id="{B6C89A39-F6C1-F441-93AA-E1A4DC45B163}"/>
              </a:ext>
            </a:extLst>
          </p:cNvPr>
          <p:cNvSpPr/>
          <p:nvPr/>
        </p:nvSpPr>
        <p:spPr>
          <a:xfrm>
            <a:off x="7845776" y="1825625"/>
            <a:ext cx="3352802" cy="3016210"/>
          </a:xfrm>
          <a:prstGeom prst="rect">
            <a:avLst/>
          </a:prstGeom>
        </p:spPr>
        <p:txBody>
          <a:bodyPr wrap="square">
            <a:spAutoFit/>
          </a:bodyPr>
          <a:lstStyle/>
          <a:p>
            <a:r>
              <a:rPr lang="en-US" sz="2000" dirty="0"/>
              <a:t>Pushkar Bhardwaj (UE195087)</a:t>
            </a:r>
          </a:p>
          <a:p>
            <a:pPr>
              <a:lnSpc>
                <a:spcPct val="150000"/>
              </a:lnSpc>
            </a:pPr>
            <a:endParaRPr lang="en-US" sz="2000" dirty="0"/>
          </a:p>
          <a:p>
            <a:pPr marL="285750" indent="-285750">
              <a:buFont typeface="Arial" panose="020B0604020202020204" pitchFamily="34" charset="0"/>
              <a:buChar char="•"/>
            </a:pPr>
            <a:r>
              <a:rPr lang="en-US" sz="2000" dirty="0"/>
              <a:t>Data cleaning and wrangling using Python.</a:t>
            </a:r>
          </a:p>
          <a:p>
            <a:pPr marL="285750" indent="-285750">
              <a:buFont typeface="Arial" panose="020B0604020202020204" pitchFamily="34" charset="0"/>
              <a:buChar char="•"/>
            </a:pPr>
            <a:r>
              <a:rPr lang="en-US" sz="2000" dirty="0"/>
              <a:t>Exploratory Analytics of the dataset on </a:t>
            </a:r>
            <a:r>
              <a:rPr lang="en-US" sz="2000" dirty="0" err="1"/>
              <a:t>Jupyter</a:t>
            </a:r>
            <a:r>
              <a:rPr lang="en-US" sz="2000" dirty="0"/>
              <a:t> notebook using python.</a:t>
            </a:r>
          </a:p>
          <a:p>
            <a:pPr marL="285750" indent="-285750">
              <a:buFont typeface="Arial" panose="020B0604020202020204" pitchFamily="34" charset="0"/>
              <a:buChar char="•"/>
            </a:pPr>
            <a:r>
              <a:rPr lang="en-US" sz="2000" dirty="0"/>
              <a:t>Technical reporting and documentation.</a:t>
            </a:r>
          </a:p>
        </p:txBody>
      </p:sp>
    </p:spTree>
    <p:extLst>
      <p:ext uri="{BB962C8B-B14F-4D97-AF65-F5344CB8AC3E}">
        <p14:creationId xmlns:p14="http://schemas.microsoft.com/office/powerpoint/2010/main" val="3106187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B678D-89B8-CF0C-FA1D-CF780D7E7028}"/>
              </a:ext>
            </a:extLst>
          </p:cNvPr>
          <p:cNvSpPr>
            <a:spLocks noGrp="1"/>
          </p:cNvSpPr>
          <p:nvPr>
            <p:ph type="title"/>
          </p:nvPr>
        </p:nvSpPr>
        <p:spPr>
          <a:xfrm>
            <a:off x="767178" y="70951"/>
            <a:ext cx="10515601" cy="1220171"/>
          </a:xfrm>
        </p:spPr>
        <p:txBody>
          <a:bodyPr/>
          <a:lstStyle/>
          <a:p>
            <a:r>
              <a:rPr lang="en-IN" b="1" i="1" u="sng" dirty="0"/>
              <a:t>Introduction</a:t>
            </a:r>
          </a:p>
        </p:txBody>
      </p:sp>
      <p:sp>
        <p:nvSpPr>
          <p:cNvPr id="3" name="Content Placeholder 2">
            <a:extLst>
              <a:ext uri="{FF2B5EF4-FFF2-40B4-BE49-F238E27FC236}">
                <a16:creationId xmlns:a16="http://schemas.microsoft.com/office/drawing/2014/main" id="{8042CB3C-D8A4-9DDF-8D8C-36BBE0597F67}"/>
              </a:ext>
            </a:extLst>
          </p:cNvPr>
          <p:cNvSpPr>
            <a:spLocks noGrp="1"/>
          </p:cNvSpPr>
          <p:nvPr>
            <p:ph idx="1"/>
          </p:nvPr>
        </p:nvSpPr>
        <p:spPr>
          <a:xfrm>
            <a:off x="838199" y="1420427"/>
            <a:ext cx="10605117" cy="4756536"/>
          </a:xfrm>
        </p:spPr>
        <p:txBody>
          <a:bodyPr>
            <a:normAutofit lnSpcReduction="10000"/>
          </a:bodyPr>
          <a:lstStyle/>
          <a:p>
            <a:pPr marL="0" indent="0">
              <a:buNone/>
            </a:pPr>
            <a:r>
              <a:rPr lang="en-IN" dirty="0"/>
              <a:t>Terrorism is a major problem to the global society. Be it killing of people, or economic impact, or threatening the social well-being of citizens, one terror attack can rupture the lives of many innocent people.</a:t>
            </a:r>
          </a:p>
          <a:p>
            <a:pPr marL="0" indent="0">
              <a:buNone/>
            </a:pPr>
            <a:r>
              <a:rPr lang="en-IN" dirty="0"/>
              <a:t>Over the past fifty odd years, terrorism has shown various shades all over the globe. And with a data of so many years, various patterns and trends can be observed. Which, when decoded, can help the security forces to deploy its manpower at the right places and tactically and strategically avert many of such planned mishaps.</a:t>
            </a:r>
          </a:p>
          <a:p>
            <a:pPr marL="0" indent="0">
              <a:buNone/>
            </a:pPr>
            <a:endParaRPr lang="en-IN" dirty="0"/>
          </a:p>
          <a:p>
            <a:pPr marL="0" indent="0">
              <a:buNone/>
            </a:pPr>
            <a:r>
              <a:rPr lang="en-IN" dirty="0"/>
              <a:t>In this project, we intend to give a detailed and critical analysis of global terrorism from </a:t>
            </a:r>
            <a:r>
              <a:rPr lang="en-IN" b="1" dirty="0"/>
              <a:t>year 1970 to 2017 </a:t>
            </a:r>
            <a:r>
              <a:rPr lang="en-IN" dirty="0"/>
              <a:t>with statistical reports to help world leaders take informed decisions to curb terrorism.</a:t>
            </a:r>
          </a:p>
        </p:txBody>
      </p:sp>
    </p:spTree>
    <p:extLst>
      <p:ext uri="{BB962C8B-B14F-4D97-AF65-F5344CB8AC3E}">
        <p14:creationId xmlns:p14="http://schemas.microsoft.com/office/powerpoint/2010/main" val="1241523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11048-5DB7-DA81-6ABF-F3F710C3E552}"/>
              </a:ext>
            </a:extLst>
          </p:cNvPr>
          <p:cNvSpPr>
            <a:spLocks noGrp="1"/>
          </p:cNvSpPr>
          <p:nvPr>
            <p:ph type="title"/>
          </p:nvPr>
        </p:nvSpPr>
        <p:spPr>
          <a:xfrm>
            <a:off x="838200" y="73932"/>
            <a:ext cx="10515600" cy="1325563"/>
          </a:xfrm>
        </p:spPr>
        <p:txBody>
          <a:bodyPr/>
          <a:lstStyle/>
          <a:p>
            <a:r>
              <a:rPr lang="en-IN" b="1" i="1" dirty="0"/>
              <a:t>Need and motivation for the project</a:t>
            </a:r>
          </a:p>
        </p:txBody>
      </p:sp>
      <p:sp>
        <p:nvSpPr>
          <p:cNvPr id="3" name="Content Placeholder 2">
            <a:extLst>
              <a:ext uri="{FF2B5EF4-FFF2-40B4-BE49-F238E27FC236}">
                <a16:creationId xmlns:a16="http://schemas.microsoft.com/office/drawing/2014/main" id="{C5E889BC-0F87-F778-BAEA-8173A8B1B196}"/>
              </a:ext>
            </a:extLst>
          </p:cNvPr>
          <p:cNvSpPr>
            <a:spLocks noGrp="1"/>
          </p:cNvSpPr>
          <p:nvPr>
            <p:ph idx="1"/>
          </p:nvPr>
        </p:nvSpPr>
        <p:spPr>
          <a:xfrm>
            <a:off x="838200" y="1500326"/>
            <a:ext cx="10515600" cy="5122416"/>
          </a:xfrm>
        </p:spPr>
        <p:txBody>
          <a:bodyPr>
            <a:normAutofit lnSpcReduction="10000"/>
          </a:bodyPr>
          <a:lstStyle/>
          <a:p>
            <a:pPr marL="0" indent="0">
              <a:buNone/>
            </a:pPr>
            <a:r>
              <a:rPr lang="en-IN" dirty="0"/>
              <a:t>Losing a loved one in an unforeseen terror attack can bring the entire family in a depression which is impossible to overcome. </a:t>
            </a:r>
          </a:p>
          <a:p>
            <a:pPr marL="0" indent="0">
              <a:buNone/>
            </a:pPr>
            <a:r>
              <a:rPr lang="en-IN" dirty="0"/>
              <a:t>Even a single terror attack can directly impact the well-being of the citizens of a country, resulting in a slowdown of the economy which, in turn, affects the entire country and also other nations.</a:t>
            </a:r>
          </a:p>
          <a:p>
            <a:pPr marL="0" indent="0">
              <a:buNone/>
            </a:pPr>
            <a:r>
              <a:rPr lang="en-IN" dirty="0"/>
              <a:t>There is no doubt that terror attacks take a toll on the global economy acting as an inhibiter to the acceleration of the development which, humans are racing for.</a:t>
            </a:r>
          </a:p>
          <a:p>
            <a:pPr marL="0" indent="0">
              <a:buNone/>
            </a:pPr>
            <a:r>
              <a:rPr lang="en-IN" dirty="0"/>
              <a:t>It is thus, necessary for the security forces to decode the pattern of attacks by various terror groups in different parts of the world.</a:t>
            </a:r>
          </a:p>
          <a:p>
            <a:pPr marL="0" indent="0">
              <a:buNone/>
            </a:pPr>
            <a:r>
              <a:rPr lang="en-IN" dirty="0"/>
              <a:t>This project, works along the same lines and is thus instrumental for the betterment of the global community.</a:t>
            </a:r>
          </a:p>
        </p:txBody>
      </p:sp>
    </p:spTree>
    <p:extLst>
      <p:ext uri="{BB962C8B-B14F-4D97-AF65-F5344CB8AC3E}">
        <p14:creationId xmlns:p14="http://schemas.microsoft.com/office/powerpoint/2010/main" val="1327085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461C5-BEE1-017C-6833-277F925E5949}"/>
              </a:ext>
            </a:extLst>
          </p:cNvPr>
          <p:cNvSpPr>
            <a:spLocks noGrp="1"/>
          </p:cNvSpPr>
          <p:nvPr>
            <p:ph type="title"/>
          </p:nvPr>
        </p:nvSpPr>
        <p:spPr>
          <a:xfrm>
            <a:off x="909221" y="2885243"/>
            <a:ext cx="10515600" cy="810526"/>
          </a:xfrm>
        </p:spPr>
        <p:txBody>
          <a:bodyPr/>
          <a:lstStyle/>
          <a:p>
            <a:r>
              <a:rPr lang="en-IN" dirty="0"/>
              <a:t>Block diagram of the project</a:t>
            </a:r>
          </a:p>
        </p:txBody>
      </p:sp>
      <p:graphicFrame>
        <p:nvGraphicFramePr>
          <p:cNvPr id="4" name="Content Placeholder 3">
            <a:extLst>
              <a:ext uri="{FF2B5EF4-FFF2-40B4-BE49-F238E27FC236}">
                <a16:creationId xmlns:a16="http://schemas.microsoft.com/office/drawing/2014/main" id="{10701592-3958-BE99-FC86-EA730AD1E74A}"/>
              </a:ext>
            </a:extLst>
          </p:cNvPr>
          <p:cNvGraphicFramePr>
            <a:graphicFrameLocks noGrp="1"/>
          </p:cNvGraphicFramePr>
          <p:nvPr>
            <p:ph idx="1"/>
            <p:extLst>
              <p:ext uri="{D42A27DB-BD31-4B8C-83A1-F6EECF244321}">
                <p14:modId xmlns:p14="http://schemas.microsoft.com/office/powerpoint/2010/main" val="2511145032"/>
              </p:ext>
            </p:extLst>
          </p:nvPr>
        </p:nvGraphicFramePr>
        <p:xfrm>
          <a:off x="838200" y="3032988"/>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79EDA45B-6567-DFF8-EFD9-9A5D1BBB76EA}"/>
              </a:ext>
            </a:extLst>
          </p:cNvPr>
          <p:cNvSpPr txBox="1"/>
          <p:nvPr/>
        </p:nvSpPr>
        <p:spPr>
          <a:xfrm>
            <a:off x="909221" y="363984"/>
            <a:ext cx="10515600" cy="2308324"/>
          </a:xfrm>
          <a:prstGeom prst="rect">
            <a:avLst/>
          </a:prstGeom>
          <a:noFill/>
        </p:spPr>
        <p:txBody>
          <a:bodyPr wrap="square" rtlCol="0">
            <a:spAutoFit/>
          </a:bodyPr>
          <a:lstStyle/>
          <a:p>
            <a:endParaRPr lang="en-IN" dirty="0"/>
          </a:p>
          <a:p>
            <a:r>
              <a:rPr lang="en-IN" i="1" dirty="0"/>
              <a:t>“Meaningful results can be expected only if you have the right mindset and the right approach to the task”</a:t>
            </a:r>
          </a:p>
          <a:p>
            <a:endParaRPr lang="en-IN" dirty="0"/>
          </a:p>
          <a:p>
            <a:r>
              <a:rPr lang="en-IN" dirty="0"/>
              <a:t>As any ambitious project is incomplete without a planned work-approach and work distribution among the team, this one was no exception.</a:t>
            </a:r>
          </a:p>
          <a:p>
            <a:endParaRPr lang="en-IN" dirty="0"/>
          </a:p>
          <a:p>
            <a:r>
              <a:rPr lang="en-IN" dirty="0"/>
              <a:t>// In order to successfully achieve the desired output we had to search through a lot of things and finally made and executed the following </a:t>
            </a:r>
          </a:p>
        </p:txBody>
      </p:sp>
    </p:spTree>
    <p:extLst>
      <p:ext uri="{BB962C8B-B14F-4D97-AF65-F5344CB8AC3E}">
        <p14:creationId xmlns:p14="http://schemas.microsoft.com/office/powerpoint/2010/main" val="77442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C81C4-6EA7-15D4-6C3B-E4AA8682C909}"/>
              </a:ext>
            </a:extLst>
          </p:cNvPr>
          <p:cNvSpPr>
            <a:spLocks noGrp="1"/>
          </p:cNvSpPr>
          <p:nvPr>
            <p:ph type="title"/>
          </p:nvPr>
        </p:nvSpPr>
        <p:spPr/>
        <p:txBody>
          <a:bodyPr/>
          <a:lstStyle/>
          <a:p>
            <a:r>
              <a:rPr lang="en-IN" dirty="0">
                <a:effectLst>
                  <a:outerShdw blurRad="38100" dist="38100" dir="2700000" algn="tl">
                    <a:srgbClr val="000000">
                      <a:alpha val="43137"/>
                    </a:srgbClr>
                  </a:outerShdw>
                </a:effectLst>
              </a:rPr>
              <a:t>Tool used</a:t>
            </a:r>
          </a:p>
        </p:txBody>
      </p:sp>
      <p:sp>
        <p:nvSpPr>
          <p:cNvPr id="3" name="Content Placeholder 2">
            <a:extLst>
              <a:ext uri="{FF2B5EF4-FFF2-40B4-BE49-F238E27FC236}">
                <a16:creationId xmlns:a16="http://schemas.microsoft.com/office/drawing/2014/main" id="{A347CD76-A7CF-F119-049D-62FA5A381829}"/>
              </a:ext>
            </a:extLst>
          </p:cNvPr>
          <p:cNvSpPr>
            <a:spLocks noGrp="1"/>
          </p:cNvSpPr>
          <p:nvPr>
            <p:ph idx="1"/>
          </p:nvPr>
        </p:nvSpPr>
        <p:spPr/>
        <p:txBody>
          <a:bodyPr/>
          <a:lstStyle/>
          <a:p>
            <a:r>
              <a:rPr lang="en-IN" dirty="0"/>
              <a:t>Dataset collection </a:t>
            </a:r>
            <a:r>
              <a:rPr lang="en-IN" dirty="0">
                <a:sym typeface="Wingdings" panose="05000000000000000000" pitchFamily="2" charset="2"/>
              </a:rPr>
              <a:t> Kaggle</a:t>
            </a:r>
          </a:p>
          <a:p>
            <a:endParaRPr lang="en-IN" dirty="0">
              <a:sym typeface="Wingdings" panose="05000000000000000000" pitchFamily="2" charset="2"/>
            </a:endParaRPr>
          </a:p>
          <a:p>
            <a:r>
              <a:rPr lang="en-IN" dirty="0">
                <a:sym typeface="Wingdings" panose="05000000000000000000" pitchFamily="2" charset="2"/>
              </a:rPr>
              <a:t>Dataset cleaning  </a:t>
            </a:r>
            <a:r>
              <a:rPr lang="en-IN" dirty="0" err="1">
                <a:sym typeface="Wingdings" panose="05000000000000000000" pitchFamily="2" charset="2"/>
              </a:rPr>
              <a:t>Jupyter</a:t>
            </a:r>
            <a:r>
              <a:rPr lang="en-IN" dirty="0">
                <a:sym typeface="Wingdings" panose="05000000000000000000" pitchFamily="2" charset="2"/>
              </a:rPr>
              <a:t> notebook</a:t>
            </a:r>
          </a:p>
          <a:p>
            <a:endParaRPr lang="en-IN" dirty="0"/>
          </a:p>
          <a:p>
            <a:r>
              <a:rPr lang="en-IN" dirty="0"/>
              <a:t>Dashboard creation </a:t>
            </a:r>
            <a:r>
              <a:rPr lang="en-IN" dirty="0">
                <a:sym typeface="Wingdings" panose="05000000000000000000" pitchFamily="2" charset="2"/>
              </a:rPr>
              <a:t> </a:t>
            </a:r>
            <a:r>
              <a:rPr lang="en-IN" dirty="0"/>
              <a:t>Tableau</a:t>
            </a:r>
          </a:p>
        </p:txBody>
      </p:sp>
      <p:pic>
        <p:nvPicPr>
          <p:cNvPr id="7" name="Picture 6">
            <a:extLst>
              <a:ext uri="{FF2B5EF4-FFF2-40B4-BE49-F238E27FC236}">
                <a16:creationId xmlns:a16="http://schemas.microsoft.com/office/drawing/2014/main" id="{02D4CF55-BD2D-D7D2-A718-11717D175CBF}"/>
              </a:ext>
            </a:extLst>
          </p:cNvPr>
          <p:cNvPicPr>
            <a:picLocks noChangeAspect="1"/>
          </p:cNvPicPr>
          <p:nvPr/>
        </p:nvPicPr>
        <p:blipFill rotWithShape="1">
          <a:blip r:embed="rId2">
            <a:extLst>
              <a:ext uri="{28A0092B-C50C-407E-A947-70E740481C1C}">
                <a14:useLocalDpi xmlns:a14="http://schemas.microsoft.com/office/drawing/2010/main" val="0"/>
              </a:ext>
            </a:extLst>
          </a:blip>
          <a:srcRect l="28585" t="23847" r="27900" b="28871"/>
          <a:stretch/>
        </p:blipFill>
        <p:spPr>
          <a:xfrm>
            <a:off x="7962529" y="3149353"/>
            <a:ext cx="3391271" cy="3242569"/>
          </a:xfrm>
          <a:prstGeom prst="rect">
            <a:avLst/>
          </a:prstGeom>
        </p:spPr>
      </p:pic>
    </p:spTree>
    <p:extLst>
      <p:ext uri="{BB962C8B-B14F-4D97-AF65-F5344CB8AC3E}">
        <p14:creationId xmlns:p14="http://schemas.microsoft.com/office/powerpoint/2010/main" val="843564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30AF1-5AEA-473F-A53F-671871E2842C}"/>
              </a:ext>
            </a:extLst>
          </p:cNvPr>
          <p:cNvSpPr>
            <a:spLocks noGrp="1"/>
          </p:cNvSpPr>
          <p:nvPr>
            <p:ph type="title"/>
          </p:nvPr>
        </p:nvSpPr>
        <p:spPr>
          <a:xfrm>
            <a:off x="838200" y="89918"/>
            <a:ext cx="10515600" cy="1325563"/>
          </a:xfrm>
        </p:spPr>
        <p:txBody>
          <a:bodyPr/>
          <a:lstStyle/>
          <a:p>
            <a:r>
              <a:rPr lang="en-IN" dirty="0"/>
              <a:t>Methodology</a:t>
            </a:r>
          </a:p>
        </p:txBody>
      </p:sp>
      <p:graphicFrame>
        <p:nvGraphicFramePr>
          <p:cNvPr id="4" name="Content Placeholder 3">
            <a:extLst>
              <a:ext uri="{FF2B5EF4-FFF2-40B4-BE49-F238E27FC236}">
                <a16:creationId xmlns:a16="http://schemas.microsoft.com/office/drawing/2014/main" id="{5D0E623A-AA09-8FAB-8334-2C71668D0C28}"/>
              </a:ext>
            </a:extLst>
          </p:cNvPr>
          <p:cNvGraphicFramePr>
            <a:graphicFrameLocks noGrp="1"/>
          </p:cNvGraphicFramePr>
          <p:nvPr>
            <p:ph idx="1"/>
            <p:extLst>
              <p:ext uri="{D42A27DB-BD31-4B8C-83A1-F6EECF244321}">
                <p14:modId xmlns:p14="http://schemas.microsoft.com/office/powerpoint/2010/main" val="71920642"/>
              </p:ext>
            </p:extLst>
          </p:nvPr>
        </p:nvGraphicFramePr>
        <p:xfrm>
          <a:off x="1809361" y="1185862"/>
          <a:ext cx="8573278" cy="4486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107892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876</TotalTime>
  <Words>1207</Words>
  <Application>Microsoft Macintosh PowerPoint</Application>
  <PresentationFormat>Widescreen</PresentationFormat>
  <Paragraphs>130</Paragraphs>
  <Slides>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Calibri Light</vt:lpstr>
      <vt:lpstr>Mangal</vt:lpstr>
      <vt:lpstr>Times New Roman</vt:lpstr>
      <vt:lpstr>Wingdings</vt:lpstr>
      <vt:lpstr>Office Theme</vt:lpstr>
      <vt:lpstr>PowerPoint Presentation</vt:lpstr>
      <vt:lpstr>OUTLINE</vt:lpstr>
      <vt:lpstr>Global Terrorism Dashboard</vt:lpstr>
      <vt:lpstr>Distribution of Project Work</vt:lpstr>
      <vt:lpstr>Introduction</vt:lpstr>
      <vt:lpstr>Need and motivation for the project</vt:lpstr>
      <vt:lpstr>Block diagram of the project</vt:lpstr>
      <vt:lpstr>Tool used</vt:lpstr>
      <vt:lpstr>Methodology</vt:lpstr>
      <vt:lpstr>Dataset from Kaggle</vt:lpstr>
      <vt:lpstr>PowerPoint Presentation</vt:lpstr>
      <vt:lpstr>PowerPoint Presentation</vt:lpstr>
      <vt:lpstr>PowerPoint Presentation</vt:lpstr>
      <vt:lpstr>- Cleaned Dataset</vt:lpstr>
      <vt:lpstr>Screenshots at various stages of the project</vt:lpstr>
      <vt:lpstr>2. Country-wise Attacks (year 1985)</vt:lpstr>
      <vt:lpstr>3. Region wise depiction</vt:lpstr>
      <vt:lpstr>4. Major targeted regions by top 10 terror groups</vt:lpstr>
      <vt:lpstr>5. Major active Terror groups</vt:lpstr>
      <vt:lpstr>6. Weapons used</vt:lpstr>
      <vt:lpstr>Conclusion</vt:lpstr>
      <vt:lpstr>PowerPoint Presentation</vt:lpstr>
      <vt:lpstr>PowerPoint Presentation</vt:lpstr>
      <vt:lpstr>PowerPoint Presentation</vt:lpstr>
      <vt:lpstr>PowerPoint Presentation</vt:lpstr>
      <vt:lpstr>Future scope</vt:lpstr>
      <vt:lpstr>References</vt:lpstr>
      <vt:lpstr>Thank You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Terrorism Dashboard</dc:title>
  <dc:creator>Pushkar Bhardwaj</dc:creator>
  <cp:lastModifiedBy>Kuhu Chawla</cp:lastModifiedBy>
  <cp:revision>17</cp:revision>
  <dcterms:created xsi:type="dcterms:W3CDTF">2022-05-23T07:44:28Z</dcterms:created>
  <dcterms:modified xsi:type="dcterms:W3CDTF">2022-06-05T13:20:04Z</dcterms:modified>
</cp:coreProperties>
</file>